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_rels/presentation.xml.rels" ContentType="application/vnd.openxmlformats-package.relationships+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2.xml" ContentType="application/vnd.openxmlformats-officedocument.presentationml.notesSlide+xml"/>
  <Override PartName="/ppt/notesSlides/notesSlide6.xml" ContentType="application/vnd.openxmlformats-officedocument.presentationml.notesSlide+xml"/>
  <Override PartName="/ppt/notesSlides/notesSlide24.xml" ContentType="application/vnd.openxmlformats-officedocument.presentationml.notesSlide+xml"/>
  <Override PartName="/ppt/notesSlides/notesSlide5.xml" ContentType="application/vnd.openxmlformats-officedocument.presentationml.notesSlide+xml"/>
  <Override PartName="/ppt/notesSlides/_rels/notesSlide29.xml.rels" ContentType="application/vnd.openxmlformats-package.relationships+xml"/>
  <Override PartName="/ppt/notesSlides/_rels/notesSlide28.xml.rels" ContentType="application/vnd.openxmlformats-package.relationships+xml"/>
  <Override PartName="/ppt/notesSlides/_rels/notesSlide27.xml.rels" ContentType="application/vnd.openxmlformats-package.relationships+xml"/>
  <Override PartName="/ppt/notesSlides/_rels/notesSlide26.xml.rels" ContentType="application/vnd.openxmlformats-package.relationships+xml"/>
  <Override PartName="/ppt/notesSlides/_rels/notesSlide24.xml.rels" ContentType="application/vnd.openxmlformats-package.relationships+xml"/>
  <Override PartName="/ppt/notesSlides/_rels/notesSlide22.xml.rels" ContentType="application/vnd.openxmlformats-package.relationships+xml"/>
  <Override PartName="/ppt/notesSlides/_rels/notesSlide6.xml.rels" ContentType="application/vnd.openxmlformats-package.relationships+xml"/>
  <Override PartName="/ppt/notesSlides/_rels/notesSlide11.xml.rels" ContentType="application/vnd.openxmlformats-package.relationships+xml"/>
  <Override PartName="/ppt/notesSlides/_rels/notesSlide5.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21.xml.rels" ContentType="application/vnd.openxmlformats-package.relationships+xml"/>
  <Override PartName="/ppt/notesSlides/notesSlide11.xml" ContentType="application/vnd.openxmlformats-officedocument.presentationml.notesSlide+xml"/>
  <Override PartName="/ppt/notesSlides/notesSlide26.xml" ContentType="application/vnd.openxmlformats-officedocument.presentationml.notesSlide+xml"/>
  <Override PartName="/ppt/notesSlides/notesSlide7.xml" ContentType="application/vnd.openxmlformats-officedocument.presentationml.notesSlide+xml"/>
  <Override PartName="/ppt/notesSlides/notesSlide21.xml" ContentType="application/vnd.openxmlformats-officedocument.presentationml.notesSlide+xml"/>
  <Override PartName="/ppt/notesSlides/notesSlide27.xml" ContentType="application/vnd.openxmlformats-officedocument.presentationml.notesSlide+xml"/>
  <Override PartName="/ppt/notesSlides/notesSlide8.xml" ContentType="application/vnd.openxmlformats-officedocument.presentationml.notesSlide+xml"/>
  <Override PartName="/ppt/media/image35.jpeg" ContentType="image/jpeg"/>
  <Override PartName="/ppt/media/image34.jpeg" ContentType="image/jpeg"/>
  <Override PartName="/ppt/media/image33.jpeg" ContentType="image/jpeg"/>
  <Override PartName="/ppt/media/image32.jpeg" ContentType="image/jpeg"/>
  <Override PartName="/ppt/media/image29.jpeg" ContentType="image/jpeg"/>
  <Override PartName="/ppt/media/image26.jpeg" ContentType="image/jpeg"/>
  <Override PartName="/ppt/media/image24.jpeg" ContentType="image/jpeg"/>
  <Override PartName="/ppt/media/image1.gif" ContentType="image/gif"/>
  <Override PartName="/ppt/media/image6.png" ContentType="image/png"/>
  <Override PartName="/ppt/media/image5.png" ContentType="image/png"/>
  <Override PartName="/ppt/media/image4.png" ContentType="image/png"/>
  <Override PartName="/ppt/media/image2.png" ContentType="image/png"/>
  <Override PartName="/ppt/media/image30.gif" ContentType="image/gif"/>
  <Override PartName="/ppt/media/image28.wmf" ContentType="image/x-wmf"/>
  <Override PartName="/ppt/media/image11.wmf" ContentType="image/x-wmf"/>
  <Override PartName="/ppt/media/image31.png" ContentType="image/png"/>
  <Override PartName="/ppt/media/image27.png" ContentType="image/png"/>
  <Override PartName="/ppt/media/image25.png" ContentType="image/png"/>
  <Override PartName="/ppt/media/image23.png" ContentType="image/png"/>
  <Override PartName="/ppt/media/image22.png" ContentType="image/png"/>
  <Override PartName="/ppt/media/image21.png" ContentType="image/png"/>
  <Override PartName="/ppt/media/image20.png" ContentType="image/png"/>
  <Override PartName="/ppt/media/image19.png" ContentType="image/png"/>
  <Override PartName="/ppt/media/image18.png" ContentType="image/png"/>
  <Override PartName="/ppt/media/image17.png" ContentType="image/png"/>
  <Override PartName="/ppt/media/image3.jpeg" ContentType="image/jpeg"/>
  <Override PartName="/ppt/media/image7.jpeg" ContentType="image/jpeg"/>
  <Override PartName="/ppt/media/image8.jpeg" ContentType="image/jpeg"/>
  <Override PartName="/ppt/media/image9.jpeg" ContentType="image/jpeg"/>
  <Override PartName="/ppt/media/image12.png" ContentType="image/png"/>
  <Override PartName="/ppt/media/image13.png" ContentType="image/png"/>
  <Override PartName="/ppt/media/image14.jpeg" ContentType="image/jpeg"/>
  <Override PartName="/ppt/media/image10.jpeg" ContentType="image/jpeg"/>
  <Override PartName="/ppt/media/image15.jpeg" ContentType="image/jpeg"/>
  <Override PartName="/ppt/media/image16.jpeg" ContentType="image/jpeg"/>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presentation.xml" ContentType="application/vnd.openxmlformats-officedocument.presentationml.presentation.main+xml"/>
  <Override PartName="/ppt/theme/theme4.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_rels/slideLayout36.xml.rels" ContentType="application/vnd.openxmlformats-package.relationships+xml"/>
  <Override PartName="/ppt/slideLayouts/_rels/slideLayout35.xml.rels" ContentType="application/vnd.openxmlformats-package.relationships+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29.xml.rels" ContentType="application/vnd.openxmlformats-package.relationships+xml"/>
  <Override PartName="/ppt/slideLayouts/_rels/slideLayout28.xml.rels" ContentType="application/vnd.openxmlformats-package.relationships+xml"/>
  <Override PartName="/ppt/slideLayouts/_rels/slideLayout32.xml.rels" ContentType="application/vnd.openxmlformats-package.relationships+xml"/>
  <Override PartName="/ppt/slideLayouts/_rels/slideLayout27.xml.rels" ContentType="application/vnd.openxmlformats-package.relationships+xml"/>
  <Override PartName="/ppt/slideLayouts/_rels/slideLayout26.xml.rels" ContentType="application/vnd.openxmlformats-package.relationships+xml"/>
  <Override PartName="/ppt/slideLayouts/_rels/slideLayout31.xml.rels" ContentType="application/vnd.openxmlformats-package.relationships+xml"/>
  <Override PartName="/ppt/slideLayouts/_rels/slideLayout25.xml.rels" ContentType="application/vnd.openxmlformats-package.relationships+xml"/>
  <Override PartName="/ppt/slideLayouts/_rels/slideLayout30.xml.rels" ContentType="application/vnd.openxmlformats-package.relationships+xml"/>
  <Override PartName="/ppt/slideLayouts/_rels/slideLayout24.xml.rels" ContentType="application/vnd.openxmlformats-package.relationships+xml"/>
  <Override PartName="/ppt/slideLayouts/_rels/slideLayout23.xml.rels" ContentType="application/vnd.openxmlformats-package.relationships+xml"/>
  <Override PartName="/ppt/slideLayouts/_rels/slideLayout22.xml.rels" ContentType="application/vnd.openxmlformats-package.relationships+xml"/>
  <Override PartName="/ppt/slideLayouts/_rels/slideLayout21.xml.rels" ContentType="application/vnd.openxmlformats-package.relationships+xml"/>
  <Override PartName="/ppt/slideLayouts/_rels/slideLayout20.xml.rels" ContentType="application/vnd.openxmlformats-package.relationships+xml"/>
  <Override PartName="/ppt/slideLayouts/_rels/slideLayout19.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14.xml.rels" ContentType="application/vnd.openxmlformats-package.relationships+xml"/>
  <Override PartName="/ppt/slideLayouts/_rels/slideLayout13.xml.rels" ContentType="application/vnd.openxmlformats-package.relationships+xml"/>
  <Override PartName="/ppt/slideLayouts/_rels/slideLayout18.xml.rels" ContentType="application/vnd.openxmlformats-package.relationships+xml"/>
  <Override PartName="/ppt/slideLayouts/_rels/slideLayout4.xml.rels" ContentType="application/vnd.openxmlformats-package.relationships+xml"/>
  <Override PartName="/ppt/slideLayouts/_rels/slideLayout12.xml.rels" ContentType="application/vnd.openxmlformats-package.relationships+xml"/>
  <Override PartName="/ppt/slideLayouts/_rels/slideLayout17.xml.rels" ContentType="application/vnd.openxmlformats-package.relationships+xml"/>
  <Override PartName="/ppt/slideLayouts/_rels/slideLayout3.xml.rels" ContentType="application/vnd.openxmlformats-package.relationships+xml"/>
  <Override PartName="/ppt/slideLayouts/_rels/slideLayout11.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15.xml.rels" ContentType="application/vnd.openxmlformats-package.relationships+xml"/>
  <Override PartName="/ppt/slideLayouts/_rels/slideLayout8.xml.rels" ContentType="application/vnd.openxmlformats-package.relationships+xml"/>
  <Override PartName="/ppt/slideLayouts/_rels/slideLayout2.xml.rels" ContentType="application/vnd.openxmlformats-package.relationships+xml"/>
  <Override PartName="/ppt/slideLayouts/_rels/slideLayout16.xml.rels" ContentType="application/vnd.openxmlformats-package.relationship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10.xml" ContentType="application/vnd.openxmlformats-officedocument.presentationml.slideLayout+xml"/>
  <Override PartName="/ppt/slideLayouts/slideLayout35.xml" ContentType="application/vnd.openxmlformats-officedocument.presentationml.slideLayout+xml"/>
  <Override PartName="/ppt/slideLayouts/slideLayout11.xml" ContentType="application/vnd.openxmlformats-officedocument.presentationml.slideLayout+xml"/>
  <Override PartName="/ppt/slideLayouts/slideLayout36.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40.xml" ContentType="application/vnd.openxmlformats-officedocument.presentationml.slide+xml"/>
  <Override PartName="/ppt/slides/slide38.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10.xml" ContentType="application/vnd.openxmlformats-officedocument.presentationml.slide+xml"/>
  <Override PartName="/ppt/slides/slide35.xml" ContentType="application/vnd.openxmlformats-officedocument.presentationml.slide+xml"/>
  <Override PartName="/ppt/slides/slide11.xml" ContentType="application/vnd.openxmlformats-officedocument.presentationml.slide+xml"/>
  <Override PartName="/ppt/slides/slide3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3.xml" ContentType="application/vnd.openxmlformats-officedocument.presentationml.slide+xml"/>
  <Override PartName="/ppt/slides/_rels/slide40.xml.rels" ContentType="application/vnd.openxmlformats-package.relationships+xml"/>
  <Override PartName="/ppt/slides/_rels/slide39.xml.rels" ContentType="application/vnd.openxmlformats-package.relationships+xml"/>
  <Override PartName="/ppt/slides/_rels/slide38.xml.rels" ContentType="application/vnd.openxmlformats-package.relationships+xml"/>
  <Override PartName="/ppt/slides/_rels/slide37.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2.xml.rels" ContentType="application/vnd.openxmlformats-package.relationships+xml"/>
  <Override PartName="/ppt/slides/_rels/slide34.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33.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35.xml.rels" ContentType="application/vnd.openxmlformats-package.relationships+xml"/>
  <Override PartName="/ppt/slides/_rels/slide5.xml.rels" ContentType="application/vnd.openxmlformats-package.relationships+xml"/>
  <Override PartName="/ppt/slides/_rels/slide36.xml.rels" ContentType="application/vnd.openxmlformats-package.relationships+xml"/>
  <Override PartName="/ppt/slides/_rels/slide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30.xml.rels" ContentType="application/vnd.openxmlformats-package.relationships+xml"/>
  <Override PartName="/ppt/slides/_rels/slide25.xml.rels" ContentType="application/vnd.openxmlformats-package.relationships+xml"/>
  <Override PartName="/ppt/slides/_rels/slide31.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32.xml.rels" ContentType="application/vnd.openxmlformats-package.relationships+xml"/>
  <Override PartName="/ppt/slides/_rels/slide28.xml.rels" ContentType="application/vnd.openxmlformats-package.relationships+xml"/>
  <Override PartName="/ppt/slides/_rels/slide10.xml.rels" ContentType="application/vnd.openxmlformats-package.relationships+xml"/>
  <Override PartName="/ppt/slides/_rels/slide29.xml.rels" ContentType="application/vnd.openxmlformats-package.relationships+xml"/>
  <Override PartName="/ppt/slides/slide17.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en-US" sz="1800" spc="-1" strike="noStrike">
                <a:solidFill>
                  <a:srgbClr val="000000"/>
                </a:solidFill>
                <a:latin typeface="Calibri"/>
              </a:rPr>
              <a:t>Click to move the slide</a:t>
            </a:r>
            <a:endParaRPr b="0" lang="en-US" sz="1800" spc="-1" strike="noStrike">
              <a:solidFill>
                <a:srgbClr val="000000"/>
              </a:solidFill>
              <a:latin typeface="Calibri"/>
            </a:endParaRPr>
          </a:p>
        </p:txBody>
      </p:sp>
      <p:sp>
        <p:nvSpPr>
          <p:cNvPr id="124" name="PlaceHolder 2"/>
          <p:cNvSpPr>
            <a:spLocks noGrp="1"/>
          </p:cNvSpPr>
          <p:nvPr>
            <p:ph type="body"/>
          </p:nvPr>
        </p:nvSpPr>
        <p:spPr>
          <a:xfrm>
            <a:off x="756000" y="5078520"/>
            <a:ext cx="6047640" cy="4811040"/>
          </a:xfrm>
          <a:prstGeom prst="rect">
            <a:avLst/>
          </a:prstGeom>
        </p:spPr>
        <p:txBody>
          <a:bodyPr lIns="0" rIns="0" tIns="0" bIns="0">
            <a:noAutofit/>
          </a:bodyPr>
          <a:p>
            <a:r>
              <a:rPr b="0" lang="en-AU" sz="2000" spc="-1" strike="noStrike">
                <a:latin typeface="Arial"/>
              </a:rPr>
              <a:t>Click to edit the notes format</a:t>
            </a:r>
            <a:endParaRPr b="0" lang="en-AU" sz="2000" spc="-1" strike="noStrike">
              <a:latin typeface="Arial"/>
            </a:endParaRPr>
          </a:p>
        </p:txBody>
      </p:sp>
      <p:sp>
        <p:nvSpPr>
          <p:cNvPr id="125" name="PlaceHolder 3"/>
          <p:cNvSpPr>
            <a:spLocks noGrp="1"/>
          </p:cNvSpPr>
          <p:nvPr>
            <p:ph type="hdr"/>
          </p:nvPr>
        </p:nvSpPr>
        <p:spPr>
          <a:xfrm>
            <a:off x="0" y="0"/>
            <a:ext cx="3280680" cy="534240"/>
          </a:xfrm>
          <a:prstGeom prst="rect">
            <a:avLst/>
          </a:prstGeom>
        </p:spPr>
        <p:txBody>
          <a:bodyPr lIns="0" rIns="0" tIns="0" bIns="0">
            <a:noAutofit/>
          </a:bodyPr>
          <a:p>
            <a:r>
              <a:rPr b="0" lang="en-AU" sz="1400" spc="-1" strike="noStrike">
                <a:latin typeface="Times New Roman"/>
              </a:rPr>
              <a:t>&lt;header&gt;</a:t>
            </a:r>
            <a:endParaRPr b="0" lang="en-AU" sz="1400" spc="-1" strike="noStrike">
              <a:latin typeface="Times New Roman"/>
            </a:endParaRPr>
          </a:p>
        </p:txBody>
      </p:sp>
      <p:sp>
        <p:nvSpPr>
          <p:cNvPr id="126" name="PlaceHolder 4"/>
          <p:cNvSpPr>
            <a:spLocks noGrp="1"/>
          </p:cNvSpPr>
          <p:nvPr>
            <p:ph type="dt"/>
          </p:nvPr>
        </p:nvSpPr>
        <p:spPr>
          <a:xfrm>
            <a:off x="4278960" y="0"/>
            <a:ext cx="3280680" cy="534240"/>
          </a:xfrm>
          <a:prstGeom prst="rect">
            <a:avLst/>
          </a:prstGeom>
        </p:spPr>
        <p:txBody>
          <a:bodyPr lIns="0" rIns="0" tIns="0" bIns="0">
            <a:noAutofit/>
          </a:bodyPr>
          <a:p>
            <a:pPr algn="r"/>
            <a:r>
              <a:rPr b="0" lang="en-AU" sz="1400" spc="-1" strike="noStrike">
                <a:latin typeface="Times New Roman"/>
              </a:rPr>
              <a:t>&lt;date/time&gt;</a:t>
            </a:r>
            <a:endParaRPr b="0" lang="en-AU" sz="1400" spc="-1" strike="noStrike">
              <a:latin typeface="Times New Roman"/>
            </a:endParaRPr>
          </a:p>
        </p:txBody>
      </p:sp>
      <p:sp>
        <p:nvSpPr>
          <p:cNvPr id="127" name="PlaceHolder 5"/>
          <p:cNvSpPr>
            <a:spLocks noGrp="1"/>
          </p:cNvSpPr>
          <p:nvPr>
            <p:ph type="ftr"/>
          </p:nvPr>
        </p:nvSpPr>
        <p:spPr>
          <a:xfrm>
            <a:off x="0" y="10157400"/>
            <a:ext cx="3280680" cy="534240"/>
          </a:xfrm>
          <a:prstGeom prst="rect">
            <a:avLst/>
          </a:prstGeom>
        </p:spPr>
        <p:txBody>
          <a:bodyPr lIns="0" rIns="0" tIns="0" bIns="0" anchor="b">
            <a:noAutofit/>
          </a:bodyPr>
          <a:p>
            <a:r>
              <a:rPr b="0" lang="en-AU" sz="1400" spc="-1" strike="noStrike">
                <a:latin typeface="Times New Roman"/>
              </a:rPr>
              <a:t>&lt;footer&gt;</a:t>
            </a:r>
            <a:endParaRPr b="0" lang="en-AU" sz="1400" spc="-1" strike="noStrike">
              <a:latin typeface="Times New Roman"/>
            </a:endParaRPr>
          </a:p>
        </p:txBody>
      </p:sp>
      <p:sp>
        <p:nvSpPr>
          <p:cNvPr id="128"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27FC89AD-BA7B-4807-BA31-18DF198B7E7E}" type="slidenum">
              <a:rPr b="0" lang="en-AU" sz="1400" spc="-1" strike="noStrike">
                <a:latin typeface="Times New Roman"/>
              </a:rPr>
              <a:t>&lt;number&gt;</a:t>
            </a:fld>
            <a:endParaRPr b="0" lang="en-AU"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TextShape 1"/>
          <p:cNvSpPr txBox="1"/>
          <p:nvPr/>
        </p:nvSpPr>
        <p:spPr>
          <a:xfrm>
            <a:off x="3884760" y="8685360"/>
            <a:ext cx="2971440" cy="458280"/>
          </a:xfrm>
          <a:prstGeom prst="rect">
            <a:avLst/>
          </a:prstGeom>
          <a:noFill/>
          <a:ln>
            <a:noFill/>
          </a:ln>
        </p:spPr>
        <p:txBody>
          <a:bodyPr lIns="0" rIns="0" tIns="0" bIns="0" anchor="b">
            <a:noAutofit/>
          </a:bodyPr>
          <a:p>
            <a:pPr algn="r">
              <a:lnSpc>
                <a:spcPct val="100000"/>
              </a:lnSpc>
            </a:pPr>
            <a:fld id="{4726E7E1-6E84-4FBF-85CC-8367AFD3C430}" type="slidenum">
              <a:rPr b="0" lang="en-AU" sz="1200" spc="-1" strike="noStrike">
                <a:latin typeface="Times New Roman"/>
              </a:rPr>
              <a:t>&lt;number&gt;</a:t>
            </a:fld>
            <a:endParaRPr b="0" lang="en-AU" sz="1200" spc="-1" strike="noStrike">
              <a:latin typeface="Times New Roman"/>
            </a:endParaRPr>
          </a:p>
        </p:txBody>
      </p:sp>
      <p:sp>
        <p:nvSpPr>
          <p:cNvPr id="219" name="PlaceHolder 2"/>
          <p:cNvSpPr>
            <a:spLocks noGrp="1"/>
          </p:cNvSpPr>
          <p:nvPr>
            <p:ph type="sldImg"/>
          </p:nvPr>
        </p:nvSpPr>
        <p:spPr>
          <a:xfrm>
            <a:off x="720720" y="900000"/>
            <a:ext cx="6119280" cy="3441240"/>
          </a:xfrm>
          <a:prstGeom prst="rect">
            <a:avLst/>
          </a:prstGeom>
        </p:spPr>
      </p:sp>
      <p:sp>
        <p:nvSpPr>
          <p:cNvPr id="220" name="PlaceHolder 3"/>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AU" sz="2000" spc="-1" strike="noStrike">
                <a:latin typeface="Arial"/>
              </a:rPr>
              <a:t>HERE'S WHAT PROXY DATA TAKEN FROM ICE CORES TELLS US ABOUT THE EFFECT OF CO2 ON GLOBAL TEMPERATURES.</a:t>
            </a:r>
            <a:endParaRPr b="0" lang="en-AU" sz="2000" spc="-1" strike="noStrike">
              <a:latin typeface="Arial"/>
            </a:endParaRPr>
          </a:p>
          <a:p>
            <a:pPr marL="216000" indent="-216000">
              <a:lnSpc>
                <a:spcPct val="100000"/>
              </a:lnSpc>
            </a:pPr>
            <a:endParaRPr b="0" lang="en-AU" sz="2000" spc="-1" strike="noStrike">
              <a:latin typeface="Arial"/>
            </a:endParaRPr>
          </a:p>
          <a:p>
            <a:pPr marL="216000" indent="-216000">
              <a:lnSpc>
                <a:spcPct val="100000"/>
              </a:lnSpc>
            </a:pPr>
            <a:r>
              <a:rPr b="0" lang="en-AU" sz="2000" spc="-1" strike="noStrike">
                <a:latin typeface="Arial"/>
              </a:rPr>
              <a:t>FROM THIS, YOU SEE CO2 LAGS TEMPERATURE.  IT DOESN'T DRIVE IT.</a:t>
            </a:r>
            <a:endParaRPr b="0" lang="en-AU" sz="2000" spc="-1" strike="noStrike">
              <a:latin typeface="Arial"/>
            </a:endParaRPr>
          </a:p>
          <a:p>
            <a:pPr marL="216000" indent="-216000">
              <a:lnSpc>
                <a:spcPct val="100000"/>
              </a:lnSpc>
            </a:pPr>
            <a:endParaRPr b="0" lang="en-AU" sz="2000" spc="-1" strike="noStrike">
              <a:latin typeface="Arial"/>
            </a:endParaRPr>
          </a:p>
          <a:p>
            <a:pPr marL="216000" indent="-216000">
              <a:lnSpc>
                <a:spcPct val="100000"/>
              </a:lnSpc>
            </a:pPr>
            <a:r>
              <a:rPr b="0" lang="en-AU" sz="2000" spc="-1" strike="noStrike">
                <a:latin typeface="Arial"/>
              </a:rPr>
              <a:t>IN THE PAST CO2 LEVELS HAVE BEEN MUCH HIGHER THAN NOW.</a:t>
            </a:r>
            <a:endParaRPr b="0" lang="en-AU" sz="2000" spc="-1" strike="noStrike">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 name="TextShape 1"/>
          <p:cNvSpPr txBox="1"/>
          <p:nvPr/>
        </p:nvSpPr>
        <p:spPr>
          <a:xfrm>
            <a:off x="3884760" y="8685360"/>
            <a:ext cx="2971440" cy="458280"/>
          </a:xfrm>
          <a:prstGeom prst="rect">
            <a:avLst/>
          </a:prstGeom>
          <a:noFill/>
          <a:ln>
            <a:noFill/>
          </a:ln>
        </p:spPr>
        <p:txBody>
          <a:bodyPr lIns="0" rIns="0" tIns="0" bIns="0" anchor="b">
            <a:noAutofit/>
          </a:bodyPr>
          <a:p>
            <a:pPr algn="r">
              <a:lnSpc>
                <a:spcPct val="100000"/>
              </a:lnSpc>
            </a:pPr>
            <a:fld id="{819BB41B-0611-4B6F-AFED-45FFEC9ECC27}" type="slidenum">
              <a:rPr b="0" lang="en-AU" sz="1200" spc="-1" strike="noStrike">
                <a:latin typeface="Times New Roman"/>
              </a:rPr>
              <a:t>&lt;number&gt;</a:t>
            </a:fld>
            <a:endParaRPr b="0" lang="en-AU" sz="1200" spc="-1" strike="noStrike">
              <a:latin typeface="Times New Roman"/>
            </a:endParaRPr>
          </a:p>
        </p:txBody>
      </p:sp>
      <p:sp>
        <p:nvSpPr>
          <p:cNvPr id="222" name="PlaceHolder 2"/>
          <p:cNvSpPr>
            <a:spLocks noGrp="1"/>
          </p:cNvSpPr>
          <p:nvPr>
            <p:ph type="sldImg"/>
          </p:nvPr>
        </p:nvSpPr>
        <p:spPr>
          <a:xfrm>
            <a:off x="720720" y="900000"/>
            <a:ext cx="6119280" cy="3441240"/>
          </a:xfrm>
          <a:prstGeom prst="rect">
            <a:avLst/>
          </a:prstGeom>
        </p:spPr>
      </p:sp>
      <p:sp>
        <p:nvSpPr>
          <p:cNvPr id="223" name="PlaceHolder 3"/>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AU" sz="2000" spc="-1" strike="noStrike">
                <a:latin typeface="Arial"/>
              </a:rPr>
              <a:t>I'VE SHOWN THESE TWO SLIDES TO DEMONSTRATE THE LEVEL OF FRAUD.  THE FIRST SLIDE WHICH I WILL NOW RETURN TO SHOWS AFRICA AND NEW GUINEA AS BEING EXCEPTIONALLY HOT.</a:t>
            </a:r>
            <a:endParaRPr b="0" lang="en-AU" sz="2000" spc="-1" strike="noStrike">
              <a:latin typeface="Arial"/>
            </a:endParaRPr>
          </a:p>
          <a:p>
            <a:pPr marL="216000" indent="-216000">
              <a:lnSpc>
                <a:spcPct val="100000"/>
              </a:lnSpc>
            </a:pPr>
            <a:endParaRPr b="0" lang="en-AU" sz="2000" spc="-1" strike="noStrike">
              <a:latin typeface="Arial"/>
            </a:endParaRPr>
          </a:p>
          <a:p>
            <a:pPr marL="216000" indent="-216000">
              <a:lnSpc>
                <a:spcPct val="100000"/>
              </a:lnSpc>
            </a:pPr>
            <a:r>
              <a:rPr b="0" lang="en-AU" sz="2000" spc="-1" strike="noStrike">
                <a:latin typeface="Arial"/>
              </a:rPr>
              <a:t>THIS SLIDE WHICH REPORTS ON OTHER DATA REVEALS THAT THERE IS ACTUALLY NO TEMPERATURE MEASURING EQUIPMENT AT THESE LOCATIONS AT ALL.</a:t>
            </a:r>
            <a:endParaRPr b="0" lang="en-AU" sz="2000" spc="-1" strike="noStrike">
              <a:latin typeface="Arial"/>
            </a:endParaRPr>
          </a:p>
          <a:p>
            <a:pPr marL="216000" indent="-216000">
              <a:lnSpc>
                <a:spcPct val="100000"/>
              </a:lnSpc>
            </a:pPr>
            <a:endParaRPr b="0" lang="en-AU" sz="2000" spc="-1" strike="noStrike">
              <a:latin typeface="Arial"/>
            </a:endParaRPr>
          </a:p>
          <a:p>
            <a:pPr marL="216000" indent="-216000">
              <a:lnSpc>
                <a:spcPct val="100000"/>
              </a:lnSpc>
            </a:pPr>
            <a:r>
              <a:rPr b="0" lang="en-AU" sz="2000" spc="-1" strike="noStrike">
                <a:latin typeface="Arial"/>
              </a:rPr>
              <a:t>HOW THEN, COULD THEY REPORT THAT THE TEMPERATURES WERE SO HOT.</a:t>
            </a:r>
            <a:endParaRPr b="0" lang="en-AU" sz="2000" spc="-1" strike="noStrike">
              <a:latin typeface="Arial"/>
            </a:endParaRPr>
          </a:p>
          <a:p>
            <a:pPr marL="216000" indent="-216000">
              <a:lnSpc>
                <a:spcPct val="100000"/>
              </a:lnSpc>
            </a:pPr>
            <a:endParaRPr b="0" lang="en-AU" sz="2000" spc="-1" strike="noStrike">
              <a:latin typeface="Arial"/>
            </a:endParaRPr>
          </a:p>
          <a:p>
            <a:pPr marL="216000" indent="-216000">
              <a:lnSpc>
                <a:spcPct val="100000"/>
              </a:lnSpc>
            </a:pPr>
            <a:r>
              <a:rPr b="0" lang="en-AU" sz="2000" spc="-1" strike="noStrike">
                <a:latin typeface="Arial"/>
              </a:rPr>
              <a:t>THEY MADE IT UP!</a:t>
            </a:r>
            <a:endParaRPr b="0" lang="en-AU" sz="20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TextShape 1"/>
          <p:cNvSpPr txBox="1"/>
          <p:nvPr/>
        </p:nvSpPr>
        <p:spPr>
          <a:xfrm>
            <a:off x="3884760" y="8685360"/>
            <a:ext cx="2971440" cy="458280"/>
          </a:xfrm>
          <a:prstGeom prst="rect">
            <a:avLst/>
          </a:prstGeom>
          <a:noFill/>
          <a:ln>
            <a:noFill/>
          </a:ln>
        </p:spPr>
        <p:txBody>
          <a:bodyPr lIns="0" rIns="0" tIns="0" bIns="0" anchor="b">
            <a:noAutofit/>
          </a:bodyPr>
          <a:p>
            <a:pPr algn="r">
              <a:lnSpc>
                <a:spcPct val="100000"/>
              </a:lnSpc>
            </a:pPr>
            <a:fld id="{0A37F66D-87C8-4498-BFB5-4335C10BD84D}" type="slidenum">
              <a:rPr b="0" lang="en-AU" sz="1200" spc="-1" strike="noStrike">
                <a:latin typeface="Times New Roman"/>
              </a:rPr>
              <a:t>&lt;number&gt;</a:t>
            </a:fld>
            <a:endParaRPr b="0" lang="en-AU" sz="1200" spc="-1" strike="noStrike">
              <a:latin typeface="Times New Roman"/>
            </a:endParaRPr>
          </a:p>
        </p:txBody>
      </p:sp>
      <p:sp>
        <p:nvSpPr>
          <p:cNvPr id="225" name="PlaceHolder 2"/>
          <p:cNvSpPr>
            <a:spLocks noGrp="1"/>
          </p:cNvSpPr>
          <p:nvPr>
            <p:ph type="sldImg"/>
          </p:nvPr>
        </p:nvSpPr>
        <p:spPr>
          <a:xfrm>
            <a:off x="720720" y="900000"/>
            <a:ext cx="6119280" cy="3441240"/>
          </a:xfrm>
          <a:prstGeom prst="rect">
            <a:avLst/>
          </a:prstGeom>
        </p:spPr>
      </p:sp>
      <p:sp>
        <p:nvSpPr>
          <p:cNvPr id="226" name="PlaceHolder 3"/>
          <p:cNvSpPr>
            <a:spLocks noGrp="1"/>
          </p:cNvSpPr>
          <p:nvPr>
            <p:ph type="body"/>
          </p:nvPr>
        </p:nvSpPr>
        <p:spPr>
          <a:xfrm>
            <a:off x="720000" y="4680000"/>
            <a:ext cx="6119640" cy="5119200"/>
          </a:xfrm>
          <a:prstGeom prst="rect">
            <a:avLst/>
          </a:prstGeom>
        </p:spPr>
        <p:txBody>
          <a:bodyPr>
            <a:noAutofit/>
          </a:bodyPr>
          <a:p>
            <a:pPr marL="216000" indent="-216000">
              <a:lnSpc>
                <a:spcPct val="100000"/>
              </a:lnSpc>
            </a:pPr>
            <a:r>
              <a:rPr b="0" lang="en-AU" sz="1800" spc="-1" strike="noStrike">
                <a:latin typeface="Arial"/>
              </a:rPr>
              <a:t>THERE IS SUBSTANTIAL EVIDENCE THAT NASA, NOAA AND THE IPCC GENERALLY HAVE BEEN INVOLVED IN WIDESPREAD FRAUD, MANIPULATING TEMPERATURE RECORDS SO AS TO EXAGGERATE ANY TRENDS IN WARMING.</a:t>
            </a:r>
            <a:endParaRPr b="0" lang="en-AU" sz="1800" spc="-1" strike="noStrike">
              <a:latin typeface="Arial"/>
            </a:endParaRPr>
          </a:p>
          <a:p>
            <a:pPr marL="216000" indent="-216000">
              <a:lnSpc>
                <a:spcPct val="100000"/>
              </a:lnSpc>
            </a:pPr>
            <a:endParaRPr b="0" lang="en-AU" sz="1800" spc="-1" strike="noStrike">
              <a:latin typeface="Arial"/>
            </a:endParaRPr>
          </a:p>
          <a:p>
            <a:pPr marL="216000" indent="-216000">
              <a:lnSpc>
                <a:spcPct val="100000"/>
              </a:lnSpc>
            </a:pPr>
            <a:r>
              <a:rPr b="0" lang="en-AU" sz="1800" spc="-1" strike="noStrike">
                <a:latin typeface="Arial"/>
              </a:rPr>
              <a:t>IT IS IMPORTANT TO APPRECIATE THAT WHEN WE TALK OF NASA, IT REALLY ONLY INVOLVES A FEW PEOPLE IN A DIVISION ORGINALLY SET UP TO MONITOR WEATHER FOR THE PURPOSES OF DECIDED THE BEST TIME TO CARRY OUT LAUNCHES.</a:t>
            </a:r>
            <a:endParaRPr b="0" lang="en-AU" sz="1800" spc="-1" strike="noStrike">
              <a:latin typeface="Arial"/>
            </a:endParaRPr>
          </a:p>
          <a:p>
            <a:pPr marL="216000" indent="-216000">
              <a:lnSpc>
                <a:spcPct val="100000"/>
              </a:lnSpc>
            </a:pPr>
            <a:endParaRPr b="0" lang="en-AU" sz="1800" spc="-1" strike="noStrike">
              <a:latin typeface="Arial"/>
            </a:endParaRPr>
          </a:p>
          <a:p>
            <a:pPr marL="216000" indent="-216000">
              <a:lnSpc>
                <a:spcPct val="100000"/>
              </a:lnSpc>
            </a:pPr>
            <a:r>
              <a:rPr b="0" lang="en-AU" sz="1800" spc="-1" strike="noStrike">
                <a:latin typeface="Arial"/>
              </a:rPr>
              <a:t>THIS PEOPLE HAVE BEEN CONSISTENTLY WRONG IN ALL OF THEIR PREDICTIONS FOR THE LAST 30 YEARS.</a:t>
            </a:r>
            <a:endParaRPr b="0" lang="en-AU" sz="1800" spc="-1" strike="noStrike">
              <a:latin typeface="Arial"/>
            </a:endParaRPr>
          </a:p>
          <a:p>
            <a:pPr marL="216000" indent="-216000">
              <a:lnSpc>
                <a:spcPct val="100000"/>
              </a:lnSpc>
            </a:pPr>
            <a:endParaRPr b="0" lang="en-AU" sz="1800" spc="-1" strike="noStrike">
              <a:latin typeface="Arial"/>
            </a:endParaRPr>
          </a:p>
          <a:p>
            <a:pPr marL="216000" indent="-216000">
              <a:lnSpc>
                <a:spcPct val="100000"/>
              </a:lnSpc>
            </a:pPr>
            <a:r>
              <a:rPr b="0" lang="en-AU" sz="1800" spc="-1" strike="noStrike">
                <a:latin typeface="Arial"/>
              </a:rPr>
              <a:t>AS THE FAMOUS COMMENTATOR MARK STEYN SAYS, “THEY ARE A DISGRACE TO THE PROFESSION”.</a:t>
            </a:r>
            <a:endParaRPr b="0" lang="en-AU" sz="18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 name="TextShape 1"/>
          <p:cNvSpPr txBox="1"/>
          <p:nvPr/>
        </p:nvSpPr>
        <p:spPr>
          <a:xfrm>
            <a:off x="3884760" y="8685360"/>
            <a:ext cx="2971440" cy="458280"/>
          </a:xfrm>
          <a:prstGeom prst="rect">
            <a:avLst/>
          </a:prstGeom>
          <a:noFill/>
          <a:ln>
            <a:noFill/>
          </a:ln>
        </p:spPr>
        <p:txBody>
          <a:bodyPr lIns="0" rIns="0" tIns="0" bIns="0" anchor="b">
            <a:noAutofit/>
          </a:bodyPr>
          <a:p>
            <a:pPr algn="r">
              <a:lnSpc>
                <a:spcPct val="100000"/>
              </a:lnSpc>
            </a:pPr>
            <a:fld id="{0DACAC9C-D58B-4F8A-907B-BCFC1FBD9566}" type="slidenum">
              <a:rPr b="0" lang="en-AU" sz="1200" spc="-1" strike="noStrike">
                <a:latin typeface="Times New Roman"/>
              </a:rPr>
              <a:t>&lt;number&gt;</a:t>
            </a:fld>
            <a:endParaRPr b="0" lang="en-AU" sz="1200" spc="-1" strike="noStrike">
              <a:latin typeface="Times New Roman"/>
            </a:endParaRPr>
          </a:p>
        </p:txBody>
      </p:sp>
      <p:sp>
        <p:nvSpPr>
          <p:cNvPr id="228" name="PlaceHolder 2"/>
          <p:cNvSpPr>
            <a:spLocks noGrp="1"/>
          </p:cNvSpPr>
          <p:nvPr>
            <p:ph type="sldImg"/>
          </p:nvPr>
        </p:nvSpPr>
        <p:spPr>
          <a:xfrm>
            <a:off x="720720" y="900000"/>
            <a:ext cx="6119280" cy="3441240"/>
          </a:xfrm>
          <a:prstGeom prst="rect">
            <a:avLst/>
          </a:prstGeom>
        </p:spPr>
      </p:sp>
      <p:sp>
        <p:nvSpPr>
          <p:cNvPr id="229" name="PlaceHolder 3"/>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AU" sz="2000" spc="-1" strike="noStrike">
                <a:latin typeface="Arial"/>
              </a:rPr>
              <a:t>THIS IS WHAT HAS BEEN HAPPENING TO THE SEA LEVELS AND THIS ACCORDS WITH THE TEMPERATURE RECORD I HAVE JUST SHOWN YOU IN THE PREVIOUS SLIDE.</a:t>
            </a:r>
            <a:endParaRPr b="0" lang="en-AU" sz="2000" spc="-1" strike="noStrike">
              <a:latin typeface="Arial"/>
            </a:endParaRPr>
          </a:p>
          <a:p>
            <a:pPr marL="216000" indent="-216000">
              <a:lnSpc>
                <a:spcPct val="100000"/>
              </a:lnSpc>
            </a:pPr>
            <a:endParaRPr b="0" lang="en-AU" sz="2000" spc="-1" strike="noStrike">
              <a:latin typeface="Arial"/>
            </a:endParaRPr>
          </a:p>
          <a:p>
            <a:pPr marL="216000" indent="-216000">
              <a:lnSpc>
                <a:spcPct val="100000"/>
              </a:lnSpc>
            </a:pPr>
            <a:r>
              <a:rPr b="0" lang="en-AU" sz="2000" spc="-1" strike="noStrike">
                <a:latin typeface="Arial"/>
              </a:rPr>
              <a:t>NOTE THAT THE RATE OF RISE OF SEA LEVEL HAS PLATEAUED OUT.  INDEED, THERE IS EVIDENCE SEA LEVELS ARE FALLING.</a:t>
            </a:r>
            <a:endParaRPr b="0" lang="en-AU" sz="2000" spc="-1" strike="noStrike">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TextShape 1"/>
          <p:cNvSpPr txBox="1"/>
          <p:nvPr/>
        </p:nvSpPr>
        <p:spPr>
          <a:xfrm>
            <a:off x="3884760" y="8685360"/>
            <a:ext cx="2971440" cy="458280"/>
          </a:xfrm>
          <a:prstGeom prst="rect">
            <a:avLst/>
          </a:prstGeom>
          <a:noFill/>
          <a:ln>
            <a:noFill/>
          </a:ln>
        </p:spPr>
        <p:txBody>
          <a:bodyPr lIns="0" rIns="0" tIns="0" bIns="0" anchor="b">
            <a:noAutofit/>
          </a:bodyPr>
          <a:p>
            <a:pPr algn="r">
              <a:lnSpc>
                <a:spcPct val="100000"/>
              </a:lnSpc>
            </a:pPr>
            <a:fld id="{845E881C-F381-48C5-9225-61DB1E546B41}" type="slidenum">
              <a:rPr b="0" lang="en-AU" sz="1200" spc="-1" strike="noStrike">
                <a:latin typeface="Times New Roman"/>
              </a:rPr>
              <a:t>&lt;number&gt;</a:t>
            </a:fld>
            <a:endParaRPr b="0" lang="en-AU" sz="1200" spc="-1" strike="noStrike">
              <a:latin typeface="Times New Roman"/>
            </a:endParaRPr>
          </a:p>
        </p:txBody>
      </p:sp>
      <p:sp>
        <p:nvSpPr>
          <p:cNvPr id="231" name="PlaceHolder 2"/>
          <p:cNvSpPr>
            <a:spLocks noGrp="1"/>
          </p:cNvSpPr>
          <p:nvPr>
            <p:ph type="sldImg"/>
          </p:nvPr>
        </p:nvSpPr>
        <p:spPr>
          <a:xfrm>
            <a:off x="720720" y="900000"/>
            <a:ext cx="6119280" cy="3441240"/>
          </a:xfrm>
          <a:prstGeom prst="rect">
            <a:avLst/>
          </a:prstGeom>
        </p:spPr>
      </p:sp>
      <p:sp>
        <p:nvSpPr>
          <p:cNvPr id="232" name="PlaceHolder 3"/>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AU" sz="2000" spc="-1" strike="noStrike">
                <a:latin typeface="Arial"/>
              </a:rPr>
              <a:t>IN THIS GRAPH TAKEN FROM A PRESENTATION BY 4 PROFESSORS TO THE CANADIAN SENATE, YOU CAN SEE A CLOSE CORRELATION BETWEEN TEMPERATURE AND SOLAR INSOLATION.</a:t>
            </a:r>
            <a:endParaRPr b="0" lang="en-AU" sz="2000" spc="-1" strike="noStrike">
              <a:latin typeface="Arial"/>
            </a:endParaRPr>
          </a:p>
          <a:p>
            <a:pPr marL="216000" indent="-216000">
              <a:lnSpc>
                <a:spcPct val="100000"/>
              </a:lnSpc>
            </a:pPr>
            <a:endParaRPr b="0" lang="en-AU" sz="2000" spc="-1" strike="noStrike">
              <a:latin typeface="Arial"/>
            </a:endParaRPr>
          </a:p>
          <a:p>
            <a:pPr marL="216000" indent="-216000">
              <a:lnSpc>
                <a:spcPct val="100000"/>
              </a:lnSpc>
            </a:pPr>
            <a:r>
              <a:rPr b="0" lang="en-AU" sz="2000" spc="-1" strike="noStrike">
                <a:latin typeface="Arial"/>
              </a:rPr>
              <a:t>NOTE THAT CO2 DOES NOT HAVE THE SAME CLOSE CORRELATION.</a:t>
            </a:r>
            <a:endParaRPr b="0" lang="en-AU" sz="2000" spc="-1" strike="noStrike">
              <a:latin typeface="Arial"/>
            </a:endParaRPr>
          </a:p>
          <a:p>
            <a:pPr marL="216000" indent="-216000">
              <a:lnSpc>
                <a:spcPct val="100000"/>
              </a:lnSpc>
            </a:pPr>
            <a:endParaRPr b="0" lang="en-AU" sz="2000" spc="-1" strike="noStrike">
              <a:latin typeface="Arial"/>
            </a:endParaRPr>
          </a:p>
          <a:p>
            <a:pPr marL="216000" indent="-216000">
              <a:lnSpc>
                <a:spcPct val="100000"/>
              </a:lnSpc>
            </a:pPr>
            <a:r>
              <a:rPr b="0" lang="en-AU" sz="2000" spc="-1" strike="noStrike">
                <a:latin typeface="Arial"/>
              </a:rPr>
              <a:t>IT IS THE SUN THAT DRIVES THE CLIMATE ON EARTH.  YOU ONLY HAVE TO APPRECIATE THE DIFFERENCE A SMALL TILT OF THE EARTH HAS ON CAUSING THE SEASONS OF SUMMER AND WINTER TO REALISE THIS.</a:t>
            </a:r>
            <a:endParaRPr b="0" lang="en-AU" sz="2000" spc="-1" strike="noStrike">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3" name="TextShape 1"/>
          <p:cNvSpPr txBox="1"/>
          <p:nvPr/>
        </p:nvSpPr>
        <p:spPr>
          <a:xfrm>
            <a:off x="3884760" y="8685360"/>
            <a:ext cx="2971440" cy="458280"/>
          </a:xfrm>
          <a:prstGeom prst="rect">
            <a:avLst/>
          </a:prstGeom>
          <a:noFill/>
          <a:ln>
            <a:noFill/>
          </a:ln>
        </p:spPr>
        <p:txBody>
          <a:bodyPr lIns="0" rIns="0" tIns="0" bIns="0" anchor="b">
            <a:noAutofit/>
          </a:bodyPr>
          <a:p>
            <a:pPr algn="r">
              <a:lnSpc>
                <a:spcPct val="100000"/>
              </a:lnSpc>
            </a:pPr>
            <a:fld id="{3E462B95-4DDC-44CF-B23B-6C74BBD26C83}" type="slidenum">
              <a:rPr b="0" lang="en-AU" sz="1200" spc="-1" strike="noStrike">
                <a:latin typeface="Times New Roman"/>
              </a:rPr>
              <a:t>&lt;number&gt;</a:t>
            </a:fld>
            <a:endParaRPr b="0" lang="en-AU" sz="1200" spc="-1" strike="noStrike">
              <a:latin typeface="Times New Roman"/>
            </a:endParaRPr>
          </a:p>
        </p:txBody>
      </p:sp>
      <p:sp>
        <p:nvSpPr>
          <p:cNvPr id="234" name="PlaceHolder 2"/>
          <p:cNvSpPr>
            <a:spLocks noGrp="1"/>
          </p:cNvSpPr>
          <p:nvPr>
            <p:ph type="sldImg"/>
          </p:nvPr>
        </p:nvSpPr>
        <p:spPr>
          <a:xfrm>
            <a:off x="720720" y="900000"/>
            <a:ext cx="6119280" cy="3441240"/>
          </a:xfrm>
          <a:prstGeom prst="rect">
            <a:avLst/>
          </a:prstGeom>
        </p:spPr>
      </p:sp>
      <p:sp>
        <p:nvSpPr>
          <p:cNvPr id="235" name="PlaceHolder 3"/>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AU" sz="2000" spc="-1" strike="noStrike">
                <a:latin typeface="Arial"/>
              </a:rPr>
              <a:t>THE EARTH'S ORBIT AROUND THE SUN VARIES AS DOES THE TILT OF ITS ACCESS.  THESE PHYSICAL CHANGES IN PROMITY AFFECT THE INTENSITY OF SOLAR INSOLATION AND WHERE IT FALLS ON EARTH.</a:t>
            </a:r>
            <a:endParaRPr b="0" lang="en-AU" sz="2000" spc="-1" strike="noStrike">
              <a:latin typeface="Arial"/>
            </a:endParaRPr>
          </a:p>
          <a:p>
            <a:pPr marL="216000" indent="-216000">
              <a:lnSpc>
                <a:spcPct val="100000"/>
              </a:lnSpc>
            </a:pPr>
            <a:endParaRPr b="0" lang="en-AU" sz="2000" spc="-1" strike="noStrike">
              <a:latin typeface="Arial"/>
            </a:endParaRPr>
          </a:p>
          <a:p>
            <a:pPr marL="216000" indent="-216000">
              <a:lnSpc>
                <a:spcPct val="100000"/>
              </a:lnSpc>
            </a:pPr>
            <a:r>
              <a:rPr b="0" lang="en-AU" sz="2000" spc="-1" strike="noStrike">
                <a:latin typeface="Arial"/>
              </a:rPr>
              <a:t>BUT THERE ARE MANY OTHER CELESTICAL CYCLES THAT AFFECT BOTH THE EARTH AND THE SUN AND WHICH ALSO AFFECT THE MOUNT OF RADIATION THE SUN WILL, FROM TIME TO TIME, EMIT.</a:t>
            </a:r>
            <a:endParaRPr b="0" lang="en-AU" sz="2000" spc="-1" strike="noStrike">
              <a:latin typeface="Arial"/>
            </a:endParaRPr>
          </a:p>
          <a:p>
            <a:pPr marL="216000" indent="-216000">
              <a:lnSpc>
                <a:spcPct val="100000"/>
              </a:lnSpc>
            </a:pPr>
            <a:endParaRPr b="0" lang="en-AU" sz="2000" spc="-1" strike="noStrike">
              <a:latin typeface="Arial"/>
            </a:endParaRPr>
          </a:p>
          <a:p>
            <a:pPr marL="216000" indent="-216000">
              <a:lnSpc>
                <a:spcPct val="100000"/>
              </a:lnSpc>
            </a:pPr>
            <a:r>
              <a:rPr b="0" lang="en-AU" sz="2000" spc="-1" strike="noStrike">
                <a:latin typeface="Arial"/>
              </a:rPr>
              <a:t>HERE IS A LIST OF THE KNOWN MAJOR INFLUENCES.</a:t>
            </a:r>
            <a:endParaRPr b="0" lang="en-AU" sz="2000" spc="-1" strike="noStrike">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6" name="TextShape 1"/>
          <p:cNvSpPr txBox="1"/>
          <p:nvPr/>
        </p:nvSpPr>
        <p:spPr>
          <a:xfrm>
            <a:off x="3884760" y="8685360"/>
            <a:ext cx="2971440" cy="458280"/>
          </a:xfrm>
          <a:prstGeom prst="rect">
            <a:avLst/>
          </a:prstGeom>
          <a:noFill/>
          <a:ln>
            <a:noFill/>
          </a:ln>
        </p:spPr>
        <p:txBody>
          <a:bodyPr lIns="0" rIns="0" tIns="0" bIns="0" anchor="b">
            <a:noAutofit/>
          </a:bodyPr>
          <a:p>
            <a:pPr algn="r">
              <a:lnSpc>
                <a:spcPct val="100000"/>
              </a:lnSpc>
            </a:pPr>
            <a:fld id="{F55764D6-F0CC-485D-9A96-F67C70ADF44A}" type="slidenum">
              <a:rPr b="0" lang="en-AU" sz="1200" spc="-1" strike="noStrike">
                <a:latin typeface="Times New Roman"/>
              </a:rPr>
              <a:t>&lt;number&gt;</a:t>
            </a:fld>
            <a:endParaRPr b="0" lang="en-AU" sz="1200" spc="-1" strike="noStrike">
              <a:latin typeface="Times New Roman"/>
            </a:endParaRPr>
          </a:p>
        </p:txBody>
      </p:sp>
      <p:sp>
        <p:nvSpPr>
          <p:cNvPr id="237" name="PlaceHolder 2"/>
          <p:cNvSpPr>
            <a:spLocks noGrp="1"/>
          </p:cNvSpPr>
          <p:nvPr>
            <p:ph type="sldImg"/>
          </p:nvPr>
        </p:nvSpPr>
        <p:spPr>
          <a:xfrm>
            <a:off x="720720" y="900000"/>
            <a:ext cx="6119280" cy="3441240"/>
          </a:xfrm>
          <a:prstGeom prst="rect">
            <a:avLst/>
          </a:prstGeom>
        </p:spPr>
      </p:sp>
      <p:sp>
        <p:nvSpPr>
          <p:cNvPr id="238" name="PlaceHolder 3"/>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AU" sz="2000" spc="-1" strike="noStrike">
                <a:latin typeface="Arial"/>
              </a:rPr>
              <a:t>THIS IS WHAT IS HAPPENING TO THE SUN'S OUTPUT AT PRESENT.  YOU CAN SEE THAT THE SUN'S OUTPUT VARIES IN CYCLES.</a:t>
            </a:r>
            <a:endParaRPr b="0" lang="en-AU" sz="2000" spc="-1" strike="noStrike">
              <a:latin typeface="Arial"/>
            </a:endParaRPr>
          </a:p>
          <a:p>
            <a:pPr marL="216000" indent="-216000">
              <a:lnSpc>
                <a:spcPct val="100000"/>
              </a:lnSpc>
            </a:pPr>
            <a:endParaRPr b="0" lang="en-AU" sz="2000" spc="-1" strike="noStrike">
              <a:latin typeface="Arial"/>
            </a:endParaRPr>
          </a:p>
          <a:p>
            <a:pPr marL="216000" indent="-216000">
              <a:lnSpc>
                <a:spcPct val="100000"/>
              </a:lnSpc>
            </a:pPr>
            <a:r>
              <a:rPr b="0" lang="en-AU" sz="2000" spc="-1" strike="noStrike">
                <a:latin typeface="Arial"/>
              </a:rPr>
              <a:t>AT THE MOMENT, EACH CYCLE IS BECOMING WEAKER AND WITH IT, THE SEVERITY OF WINTERS, IN THE NORTHERN HEMISPHERE IS INCREASING.</a:t>
            </a:r>
            <a:endParaRPr b="0" lang="en-AU" sz="2000" spc="-1" strike="noStrike">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TextShape 1"/>
          <p:cNvSpPr txBox="1"/>
          <p:nvPr/>
        </p:nvSpPr>
        <p:spPr>
          <a:xfrm>
            <a:off x="3884760" y="8685360"/>
            <a:ext cx="2971440" cy="458280"/>
          </a:xfrm>
          <a:prstGeom prst="rect">
            <a:avLst/>
          </a:prstGeom>
          <a:noFill/>
          <a:ln>
            <a:noFill/>
          </a:ln>
        </p:spPr>
        <p:txBody>
          <a:bodyPr lIns="0" rIns="0" tIns="0" bIns="0" anchor="b">
            <a:noAutofit/>
          </a:bodyPr>
          <a:p>
            <a:pPr algn="r">
              <a:lnSpc>
                <a:spcPct val="100000"/>
              </a:lnSpc>
            </a:pPr>
            <a:fld id="{C349D78B-5B3F-4779-94D7-F4E48E151754}" type="slidenum">
              <a:rPr b="0" lang="en-AU" sz="1200" spc="-1" strike="noStrike">
                <a:latin typeface="Times New Roman"/>
              </a:rPr>
              <a:t>&lt;number&gt;</a:t>
            </a:fld>
            <a:endParaRPr b="0" lang="en-AU" sz="1200" spc="-1" strike="noStrike">
              <a:latin typeface="Times New Roman"/>
            </a:endParaRPr>
          </a:p>
        </p:txBody>
      </p:sp>
      <p:sp>
        <p:nvSpPr>
          <p:cNvPr id="240" name="PlaceHolder 2"/>
          <p:cNvSpPr>
            <a:spLocks noGrp="1"/>
          </p:cNvSpPr>
          <p:nvPr>
            <p:ph type="sldImg"/>
          </p:nvPr>
        </p:nvSpPr>
        <p:spPr>
          <a:xfrm>
            <a:off x="720720" y="900000"/>
            <a:ext cx="6119280" cy="3441240"/>
          </a:xfrm>
          <a:prstGeom prst="rect">
            <a:avLst/>
          </a:prstGeom>
        </p:spPr>
      </p:sp>
      <p:sp>
        <p:nvSpPr>
          <p:cNvPr id="241" name="PlaceHolder 3"/>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AU" sz="2000" spc="-1" strike="noStrike">
                <a:latin typeface="Arial"/>
              </a:rPr>
              <a:t>RESEARCHERS, LED BY PROFESSOR OF MATHEMATICS, DR VALENTINA ZHARKOVA, AT NORTHUMBRIA UNIVERSITY HAVE SUCCESSFULLY MODELLED THE SUN'S BEHAVIOUR.  THEY PREDICT THAT THE SUN'S OUTPUT WILL REACH A LOW BETWEEN 2030 AND 2040, DURING WHICH TIME THE EARTH WILL EXPERIENCE COLD SIMILAR TO THAT WHICH WAS EXPERIENCED 370 YEARS AGO DURING WHAT WAS CALLED “THE MAUNDER MINIMUM”.</a:t>
            </a:r>
            <a:endParaRPr b="0" lang="en-AU" sz="2000" spc="-1" strike="noStrike">
              <a:latin typeface="Arial"/>
            </a:endParaRPr>
          </a:p>
          <a:p>
            <a:pPr marL="216000" indent="-216000">
              <a:lnSpc>
                <a:spcPct val="100000"/>
              </a:lnSpc>
            </a:pPr>
            <a:endParaRPr b="0" lang="en-AU" sz="2000" spc="-1" strike="noStrike">
              <a:latin typeface="Arial"/>
            </a:endParaRPr>
          </a:p>
          <a:p>
            <a:pPr marL="216000" indent="-216000">
              <a:lnSpc>
                <a:spcPct val="100000"/>
              </a:lnSpc>
            </a:pPr>
            <a:r>
              <a:rPr b="0" lang="en-AU" sz="2000" spc="-1" strike="noStrike">
                <a:latin typeface="Arial"/>
              </a:rPr>
              <a:t>SHOULD THIS HAPPEN, THERE IS SOME PROBABILITY THAT AUSTRALIA WILL BE GRIPPED BY LONG, EXTENDED PERIODS OF DROUGHT.</a:t>
            </a:r>
            <a:endParaRPr b="0" lang="en-AU" sz="20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TextShape 1"/>
          <p:cNvSpPr txBox="1"/>
          <p:nvPr/>
        </p:nvSpPr>
        <p:spPr>
          <a:xfrm>
            <a:off x="3884760" y="8685360"/>
            <a:ext cx="2971440" cy="458280"/>
          </a:xfrm>
          <a:prstGeom prst="rect">
            <a:avLst/>
          </a:prstGeom>
          <a:noFill/>
          <a:ln>
            <a:noFill/>
          </a:ln>
        </p:spPr>
        <p:txBody>
          <a:bodyPr lIns="0" rIns="0" tIns="0" bIns="0" anchor="b">
            <a:noAutofit/>
          </a:bodyPr>
          <a:p>
            <a:pPr algn="r">
              <a:lnSpc>
                <a:spcPct val="100000"/>
              </a:lnSpc>
            </a:pPr>
            <a:fld id="{FD6625C6-E679-4BC0-A687-5F7FC0A01945}" type="slidenum">
              <a:rPr b="0" lang="en-AU" sz="1200" spc="-1" strike="noStrike">
                <a:latin typeface="Times New Roman"/>
              </a:rPr>
              <a:t>&lt;number&gt;</a:t>
            </a:fld>
            <a:endParaRPr b="0" lang="en-AU" sz="1200" spc="-1" strike="noStrike">
              <a:latin typeface="Times New Roman"/>
            </a:endParaRPr>
          </a:p>
        </p:txBody>
      </p:sp>
      <p:sp>
        <p:nvSpPr>
          <p:cNvPr id="207" name="PlaceHolder 2"/>
          <p:cNvSpPr>
            <a:spLocks noGrp="1"/>
          </p:cNvSpPr>
          <p:nvPr>
            <p:ph type="sldImg"/>
          </p:nvPr>
        </p:nvSpPr>
        <p:spPr>
          <a:xfrm>
            <a:off x="720720" y="900000"/>
            <a:ext cx="6119280" cy="3441240"/>
          </a:xfrm>
          <a:prstGeom prst="rect">
            <a:avLst/>
          </a:prstGeom>
        </p:spPr>
      </p:sp>
      <p:sp>
        <p:nvSpPr>
          <p:cNvPr id="208" name="PlaceHolder 3"/>
          <p:cNvSpPr>
            <a:spLocks noGrp="1"/>
          </p:cNvSpPr>
          <p:nvPr>
            <p:ph type="body"/>
          </p:nvPr>
        </p:nvSpPr>
        <p:spPr>
          <a:xfrm>
            <a:off x="720000" y="4680000"/>
            <a:ext cx="6119640" cy="5119200"/>
          </a:xfrm>
          <a:prstGeom prst="rect">
            <a:avLst/>
          </a:prstGeom>
        </p:spPr>
        <p:txBody>
          <a:bodyPr>
            <a:noAutofit/>
          </a:bodyPr>
          <a:p>
            <a:pPr marL="216000" indent="-216000">
              <a:lnSpc>
                <a:spcPct val="100000"/>
              </a:lnSpc>
            </a:pPr>
            <a:r>
              <a:rPr b="0" lang="en-AU" sz="1800" spc="-1" strike="noStrike">
                <a:latin typeface="Arial"/>
              </a:rPr>
              <a:t>YOU MAY HAVE HEARD THAT 97% OF CLIMATE SCIENTISTS AGREE THAT MANKIND IS RESPONSIBLE FOR GLOBAL WARMING.</a:t>
            </a:r>
            <a:endParaRPr b="0" lang="en-AU" sz="1800" spc="-1" strike="noStrike">
              <a:latin typeface="Arial"/>
            </a:endParaRPr>
          </a:p>
          <a:p>
            <a:pPr marL="216000" indent="-216000">
              <a:lnSpc>
                <a:spcPct val="100000"/>
              </a:lnSpc>
            </a:pPr>
            <a:endParaRPr b="0" lang="en-AU" sz="1800" spc="-1" strike="noStrike">
              <a:latin typeface="Arial"/>
            </a:endParaRPr>
          </a:p>
          <a:p>
            <a:pPr marL="216000" indent="-216000">
              <a:lnSpc>
                <a:spcPct val="100000"/>
              </a:lnSpc>
            </a:pPr>
            <a:r>
              <a:rPr b="0" lang="en-AU" sz="1800" spc="-1" strike="noStrike">
                <a:latin typeface="Arial"/>
              </a:rPr>
              <a:t>THOSE CLAIMS WERE BASED ON SURVEYS WHOSE METHODS WERE SO BAD THEY WOULD QUALIFY AS BEING FRAUDULENT.</a:t>
            </a:r>
            <a:endParaRPr b="0" lang="en-AU" sz="1800" spc="-1" strike="noStrike">
              <a:latin typeface="Arial"/>
            </a:endParaRPr>
          </a:p>
          <a:p>
            <a:pPr marL="216000" indent="-216000">
              <a:lnSpc>
                <a:spcPct val="100000"/>
              </a:lnSpc>
            </a:pPr>
            <a:endParaRPr b="0" lang="en-AU" sz="1800" spc="-1" strike="noStrike">
              <a:latin typeface="Arial"/>
            </a:endParaRPr>
          </a:p>
          <a:p>
            <a:pPr marL="216000" indent="-216000">
              <a:lnSpc>
                <a:spcPct val="100000"/>
              </a:lnSpc>
            </a:pPr>
            <a:r>
              <a:rPr b="0" lang="en-AU" sz="1800" spc="-1" strike="noStrike">
                <a:latin typeface="Arial"/>
              </a:rPr>
              <a:t>HERE IS ONE EXAMPLE OF HOW THAT FIGURE WAS ARRIVED BY ONE OF THE PROGENITORS OF THIS FICTION, JOHN COOK.  IF YOU GO TO WIKIPEDIA WITH THIS, YOU WILL FIND THAT THERE HAVE BEEN A LARGE NUMBER OF PEOPLE WHO HAVE BEEN COMPLICIT IN THIS FRAUD AND THAT GOOGLE ACTUALLY PROMOTES IT. THIS HAS GAINED SOME PROMINENCE LATELY WHERE IT HAS BECOME APPARENT THAT GOOGLE AND FACEBOOK ARE EXERCISING THEIR POWER TO CENSOR OPINIONS THAT DO NOT AGREE WITH THAT WHICH IS DEEMED TO BE POLITICALLY CORRECT.</a:t>
            </a:r>
            <a:endParaRPr b="0" lang="en-AU" sz="18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9" name="TextShape 1"/>
          <p:cNvSpPr txBox="1"/>
          <p:nvPr/>
        </p:nvSpPr>
        <p:spPr>
          <a:xfrm>
            <a:off x="3884760" y="8685360"/>
            <a:ext cx="2971440" cy="458280"/>
          </a:xfrm>
          <a:prstGeom prst="rect">
            <a:avLst/>
          </a:prstGeom>
          <a:noFill/>
          <a:ln>
            <a:noFill/>
          </a:ln>
        </p:spPr>
        <p:txBody>
          <a:bodyPr lIns="0" rIns="0" tIns="0" bIns="0" anchor="b">
            <a:noAutofit/>
          </a:bodyPr>
          <a:p>
            <a:pPr algn="r">
              <a:lnSpc>
                <a:spcPct val="100000"/>
              </a:lnSpc>
            </a:pPr>
            <a:fld id="{D14AB9BC-0D46-4EFB-9D92-DFCB8E2948D4}" type="slidenum">
              <a:rPr b="0" lang="en-AU" sz="1200" spc="-1" strike="noStrike">
                <a:latin typeface="Times New Roman"/>
              </a:rPr>
              <a:t>&lt;number&gt;</a:t>
            </a:fld>
            <a:endParaRPr b="0" lang="en-AU" sz="1200" spc="-1" strike="noStrike">
              <a:latin typeface="Times New Roman"/>
            </a:endParaRPr>
          </a:p>
        </p:txBody>
      </p:sp>
      <p:sp>
        <p:nvSpPr>
          <p:cNvPr id="210" name="PlaceHolder 2"/>
          <p:cNvSpPr>
            <a:spLocks noGrp="1"/>
          </p:cNvSpPr>
          <p:nvPr>
            <p:ph type="sldImg"/>
          </p:nvPr>
        </p:nvSpPr>
        <p:spPr>
          <a:xfrm>
            <a:off x="720720" y="900000"/>
            <a:ext cx="6119280" cy="3441240"/>
          </a:xfrm>
          <a:prstGeom prst="rect">
            <a:avLst/>
          </a:prstGeom>
        </p:spPr>
      </p:sp>
      <p:sp>
        <p:nvSpPr>
          <p:cNvPr id="211" name="PlaceHolder 3"/>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AU" sz="2000" spc="-1" strike="noStrike">
                <a:latin typeface="Arial"/>
              </a:rPr>
              <a:t>HERE IS ANOTHER EXAMPLE OF HOW THE TRUTH HAS BEEN DISTORTED.  ONCE AGAIN, THIS IS NOT REPORTED IN WIKIPEDIA.</a:t>
            </a:r>
            <a:endParaRPr b="0" lang="en-AU" sz="20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TextShape 1"/>
          <p:cNvSpPr txBox="1"/>
          <p:nvPr/>
        </p:nvSpPr>
        <p:spPr>
          <a:xfrm>
            <a:off x="3884760" y="8685360"/>
            <a:ext cx="2971440" cy="458280"/>
          </a:xfrm>
          <a:prstGeom prst="rect">
            <a:avLst/>
          </a:prstGeom>
          <a:noFill/>
          <a:ln>
            <a:noFill/>
          </a:ln>
        </p:spPr>
        <p:txBody>
          <a:bodyPr lIns="0" rIns="0" tIns="0" bIns="0" anchor="b">
            <a:noAutofit/>
          </a:bodyPr>
          <a:p>
            <a:pPr algn="r">
              <a:lnSpc>
                <a:spcPct val="100000"/>
              </a:lnSpc>
            </a:pPr>
            <a:fld id="{92A977C3-18C0-424F-8421-85BBC705541A}" type="slidenum">
              <a:rPr b="0" lang="en-AU" sz="1200" spc="-1" strike="noStrike">
                <a:latin typeface="Times New Roman"/>
              </a:rPr>
              <a:t>&lt;number&gt;</a:t>
            </a:fld>
            <a:endParaRPr b="0" lang="en-AU" sz="1200" spc="-1" strike="noStrike">
              <a:latin typeface="Times New Roman"/>
            </a:endParaRPr>
          </a:p>
        </p:txBody>
      </p:sp>
      <p:sp>
        <p:nvSpPr>
          <p:cNvPr id="213" name="PlaceHolder 2"/>
          <p:cNvSpPr>
            <a:spLocks noGrp="1"/>
          </p:cNvSpPr>
          <p:nvPr>
            <p:ph type="sldImg"/>
          </p:nvPr>
        </p:nvSpPr>
        <p:spPr>
          <a:xfrm>
            <a:off x="720720" y="900000"/>
            <a:ext cx="6119280" cy="3441240"/>
          </a:xfrm>
          <a:prstGeom prst="rect">
            <a:avLst/>
          </a:prstGeom>
        </p:spPr>
      </p:sp>
      <p:sp>
        <p:nvSpPr>
          <p:cNvPr id="214" name="PlaceHolder 3"/>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AU" sz="2000" spc="-1" strike="noStrike">
                <a:latin typeface="Arial"/>
              </a:rPr>
              <a:t>THE GLOBAL WARMING PETITION RESULTED FROM A GROUP OF US SCIENTISTS BEING SO INCENSED BY THIS FRAUD THEY STARTED AND SUPERVISED A PETITION TO TRY TO FIND OUT THE REAL FEELING IN THE SCIENTIFIC COMMUNITY.</a:t>
            </a:r>
            <a:endParaRPr b="0" lang="en-AU" sz="2000" spc="-1" strike="noStrike">
              <a:latin typeface="Arial"/>
            </a:endParaRPr>
          </a:p>
          <a:p>
            <a:pPr marL="216000" indent="-216000">
              <a:lnSpc>
                <a:spcPct val="100000"/>
              </a:lnSpc>
            </a:pPr>
            <a:r>
              <a:rPr b="0" lang="en-AU" sz="2000" spc="-1" strike="noStrike">
                <a:latin typeface="Arial"/>
              </a:rPr>
              <a:t>IN THE END, IT RESULTED IN OVER 31,000 SCIENTISTS, OVER 9,000 OF WHOM POSSESSED PHDs, SIGNING THE PETITION WHICH YOU CAN SEE ABOVE.</a:t>
            </a:r>
            <a:endParaRPr b="0" lang="en-AU" sz="20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TextShape 1"/>
          <p:cNvSpPr txBox="1"/>
          <p:nvPr/>
        </p:nvSpPr>
        <p:spPr>
          <a:xfrm>
            <a:off x="3884760" y="8685360"/>
            <a:ext cx="2971440" cy="458280"/>
          </a:xfrm>
          <a:prstGeom prst="rect">
            <a:avLst/>
          </a:prstGeom>
          <a:noFill/>
          <a:ln>
            <a:noFill/>
          </a:ln>
        </p:spPr>
        <p:txBody>
          <a:bodyPr lIns="0" rIns="0" tIns="0" bIns="0" anchor="b">
            <a:noAutofit/>
          </a:bodyPr>
          <a:p>
            <a:pPr algn="r">
              <a:lnSpc>
                <a:spcPct val="100000"/>
              </a:lnSpc>
            </a:pPr>
            <a:fld id="{935B04A6-8681-489B-9E99-8EA2DDDBFA8B}" type="slidenum">
              <a:rPr b="0" lang="en-AU" sz="1200" spc="-1" strike="noStrike">
                <a:latin typeface="Times New Roman"/>
              </a:rPr>
              <a:t>&lt;number&gt;</a:t>
            </a:fld>
            <a:endParaRPr b="0" lang="en-AU" sz="1200" spc="-1" strike="noStrike">
              <a:latin typeface="Times New Roman"/>
            </a:endParaRPr>
          </a:p>
        </p:txBody>
      </p:sp>
      <p:sp>
        <p:nvSpPr>
          <p:cNvPr id="216" name="PlaceHolder 2"/>
          <p:cNvSpPr>
            <a:spLocks noGrp="1"/>
          </p:cNvSpPr>
          <p:nvPr>
            <p:ph type="sldImg"/>
          </p:nvPr>
        </p:nvSpPr>
        <p:spPr>
          <a:xfrm>
            <a:off x="720720" y="900000"/>
            <a:ext cx="6119280" cy="3441240"/>
          </a:xfrm>
          <a:prstGeom prst="rect">
            <a:avLst/>
          </a:prstGeom>
        </p:spPr>
      </p:sp>
      <p:sp>
        <p:nvSpPr>
          <p:cNvPr id="217" name="PlaceHolder 3"/>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AU" sz="2000" spc="-1" strike="noStrike">
                <a:latin typeface="Arial"/>
              </a:rPr>
              <a:t>HERE IS A GRAPH THAT SHOWS THIS.  </a:t>
            </a:r>
            <a:endParaRPr b="0" lang="en-AU" sz="2000" spc="-1" strike="noStrike">
              <a:latin typeface="Arial"/>
            </a:endParaRPr>
          </a:p>
          <a:p>
            <a:pPr marL="216000" indent="-216000">
              <a:lnSpc>
                <a:spcPct val="100000"/>
              </a:lnSpc>
            </a:pPr>
            <a:endParaRPr b="0" lang="en-AU" sz="2000" spc="-1" strike="noStrike">
              <a:latin typeface="Arial"/>
            </a:endParaRPr>
          </a:p>
          <a:p>
            <a:pPr marL="216000" indent="-216000">
              <a:lnSpc>
                <a:spcPct val="100000"/>
              </a:lnSpc>
            </a:pPr>
            <a:r>
              <a:rPr b="0" lang="en-AU" sz="2000" spc="-1" strike="noStrike">
                <a:latin typeface="Arial"/>
              </a:rPr>
              <a:t>GIVEN THAT THE WORLD DID NOT END WHEN CO2 LEVELS WERE MUCH HIGHER, THERE IS ZERO POSSIBILITY OF A CATASTROPHE SHOULD THEY GO HIGHER AGAIN.</a:t>
            </a:r>
            <a:endParaRPr b="0" lang="en-AU"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27"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28"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30"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3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32"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33"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35"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36"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37"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38"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39"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40"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47" name="PlaceHolder 2"/>
          <p:cNvSpPr>
            <a:spLocks noGrp="1"/>
          </p:cNvSpPr>
          <p:nvPr>
            <p:ph type="subTitle"/>
          </p:nvPr>
        </p:nvSpPr>
        <p:spPr>
          <a:xfrm>
            <a:off x="609480" y="1604520"/>
            <a:ext cx="10972440" cy="3977280"/>
          </a:xfrm>
          <a:prstGeom prst="rect">
            <a:avLst/>
          </a:prstGeom>
        </p:spPr>
        <p:txBody>
          <a:bodyPr lIns="0" rIns="0" tIns="0" bIns="0" anchor="ctr">
            <a:spAutoFit/>
          </a:bodyPr>
          <a:p>
            <a:pPr algn="ctr"/>
            <a:endParaRPr b="0" lang="en-AU"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49"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51"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52"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2440" cy="5307840"/>
          </a:xfrm>
          <a:prstGeom prst="rect">
            <a:avLst/>
          </a:prstGeom>
        </p:spPr>
        <p:txBody>
          <a:bodyPr lIns="0" rIns="0" tIns="0" bIns="0" anchor="ctr">
            <a:spAutoFit/>
          </a:bodyPr>
          <a:p>
            <a:pPr algn="ctr"/>
            <a:endParaRPr b="0" lang="en-AU"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56"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57"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58"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6" name="PlaceHolder 2"/>
          <p:cNvSpPr>
            <a:spLocks noGrp="1"/>
          </p:cNvSpPr>
          <p:nvPr>
            <p:ph type="subTitle"/>
          </p:nvPr>
        </p:nvSpPr>
        <p:spPr>
          <a:xfrm>
            <a:off x="609480" y="1604520"/>
            <a:ext cx="10972440" cy="3977280"/>
          </a:xfrm>
          <a:prstGeom prst="rect">
            <a:avLst/>
          </a:prstGeom>
        </p:spPr>
        <p:txBody>
          <a:bodyPr lIns="0" rIns="0" tIns="0" bIns="0" anchor="ctr">
            <a:spAutoFit/>
          </a:bodyPr>
          <a:p>
            <a:pPr algn="ctr"/>
            <a:endParaRPr b="0" lang="en-AU"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60"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6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62"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64"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65"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66"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68"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69"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71"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7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73"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74"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76"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77"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78"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79"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80"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81"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88" name="PlaceHolder 2"/>
          <p:cNvSpPr>
            <a:spLocks noGrp="1"/>
          </p:cNvSpPr>
          <p:nvPr>
            <p:ph type="subTitle"/>
          </p:nvPr>
        </p:nvSpPr>
        <p:spPr>
          <a:xfrm>
            <a:off x="609480" y="1604520"/>
            <a:ext cx="10972440" cy="3977280"/>
          </a:xfrm>
          <a:prstGeom prst="rect">
            <a:avLst/>
          </a:prstGeom>
        </p:spPr>
        <p:txBody>
          <a:bodyPr lIns="0" rIns="0" tIns="0" bIns="0" anchor="ctr">
            <a:spAutoFit/>
          </a:bodyPr>
          <a:p>
            <a:pPr algn="ctr"/>
            <a:endParaRPr b="0" lang="en-AU"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90"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92"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93"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8"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609480" y="273600"/>
            <a:ext cx="10972440" cy="5307840"/>
          </a:xfrm>
          <a:prstGeom prst="rect">
            <a:avLst/>
          </a:prstGeom>
        </p:spPr>
        <p:txBody>
          <a:bodyPr lIns="0" rIns="0" tIns="0" bIns="0" anchor="ctr">
            <a:spAutoFit/>
          </a:bodyPr>
          <a:p>
            <a:pPr algn="ctr"/>
            <a:endParaRPr b="0" lang="en-AU"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97"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98"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99"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01"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10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03"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05"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06"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07"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09"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0"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12"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4"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5"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17"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8"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9"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20"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21"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22"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0"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11"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p:spPr>
        <p:txBody>
          <a:bodyPr lIns="0" rIns="0" tIns="0" bIns="0" anchor="ctr">
            <a:spAutoFit/>
          </a:bodyPr>
          <a:p>
            <a:pPr algn="ctr"/>
            <a:endParaRPr b="0" lang="en-AU"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5"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6"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17"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9"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20"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21"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23"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24"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25"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838080" y="365040"/>
            <a:ext cx="10515240" cy="1325160"/>
          </a:xfrm>
          <a:prstGeom prst="rect">
            <a:avLst/>
          </a:prstGeom>
        </p:spPr>
        <p:txBody>
          <a:bodyPr anchor="ctr">
            <a:noAutofit/>
          </a:bodyPr>
          <a:p>
            <a:pPr>
              <a:lnSpc>
                <a:spcPct val="90000"/>
              </a:lnSpc>
            </a:pPr>
            <a:r>
              <a:rPr b="0" lang="en-US" sz="4400" spc="-1" strike="noStrike">
                <a:solidFill>
                  <a:srgbClr val="000000"/>
                </a:solidFill>
                <a:latin typeface="Calibri Light"/>
              </a:rPr>
              <a:t>Click to edit Master title style</a:t>
            </a:r>
            <a:endParaRPr b="0" lang="en-US" sz="4400" spc="-1" strike="noStrike">
              <a:solidFill>
                <a:srgbClr val="000000"/>
              </a:solidFill>
              <a:latin typeface="Calibri"/>
            </a:endParaRPr>
          </a:p>
        </p:txBody>
      </p:sp>
      <p:sp>
        <p:nvSpPr>
          <p:cNvPr id="1" name="PlaceHolder 2"/>
          <p:cNvSpPr>
            <a:spLocks noGrp="1"/>
          </p:cNvSpPr>
          <p:nvPr>
            <p:ph type="body"/>
          </p:nvPr>
        </p:nvSpPr>
        <p:spPr>
          <a:xfrm>
            <a:off x="838080" y="1825560"/>
            <a:ext cx="10515240" cy="4350960"/>
          </a:xfrm>
          <a:prstGeom prst="rect">
            <a:avLst/>
          </a:prstGeom>
        </p:spPr>
        <p:txBody>
          <a:bodyPr>
            <a:noAutofit/>
          </a:bodyPr>
          <a:p>
            <a:pPr marL="432000" indent="-324000">
              <a:lnSpc>
                <a:spcPct val="90000"/>
              </a:lnSpc>
              <a:spcBef>
                <a:spcPts val="1001"/>
              </a:spcBef>
              <a:buClr>
                <a:srgbClr val="000000"/>
              </a:buClr>
              <a:buSzPct val="45000"/>
              <a:buFont typeface="Wingdings" charset="2"/>
              <a:buChar char=""/>
            </a:pPr>
            <a:r>
              <a:rPr b="0" lang="en-US" sz="2800" spc="-1" strike="noStrike">
                <a:solidFill>
                  <a:srgbClr val="000000"/>
                </a:solidFill>
                <a:latin typeface="Calibri"/>
              </a:rPr>
              <a:t>Click to edit Master text styles</a:t>
            </a:r>
            <a:endParaRPr b="0" lang="en-US" sz="2800" spc="-1" strike="noStrike">
              <a:solidFill>
                <a:srgbClr val="000000"/>
              </a:solidFill>
              <a:latin typeface="Calibri"/>
            </a:endParaRPr>
          </a:p>
          <a:p>
            <a:pPr lvl="1" marL="864000" indent="-324000">
              <a:lnSpc>
                <a:spcPct val="90000"/>
              </a:lnSpc>
              <a:spcBef>
                <a:spcPts val="499"/>
              </a:spcBef>
              <a:buClr>
                <a:srgbClr val="000000"/>
              </a:buClr>
              <a:buSzPct val="75000"/>
              <a:buFont typeface="Symbol" charset="2"/>
              <a:buChar char=""/>
            </a:pPr>
            <a:r>
              <a:rPr b="0" lang="en-US" sz="2400" spc="-1" strike="noStrike">
                <a:solidFill>
                  <a:srgbClr val="000000"/>
                </a:solidFill>
                <a:latin typeface="Calibri"/>
              </a:rPr>
              <a:t>Second level</a:t>
            </a:r>
            <a:endParaRPr b="0" lang="en-US" sz="2400" spc="-1" strike="noStrike">
              <a:solidFill>
                <a:srgbClr val="000000"/>
              </a:solidFill>
              <a:latin typeface="Calibri"/>
            </a:endParaRPr>
          </a:p>
          <a:p>
            <a:pPr lvl="2" marL="1296000" indent="-288000">
              <a:lnSpc>
                <a:spcPct val="90000"/>
              </a:lnSpc>
              <a:spcBef>
                <a:spcPts val="499"/>
              </a:spcBef>
              <a:buClr>
                <a:srgbClr val="000000"/>
              </a:buClr>
              <a:buSzPct val="45000"/>
              <a:buFont typeface="Wingdings" charset="2"/>
              <a:buChar char=""/>
            </a:pPr>
            <a:r>
              <a:rPr b="0" lang="en-US" sz="2000" spc="-1" strike="noStrike">
                <a:solidFill>
                  <a:srgbClr val="000000"/>
                </a:solidFill>
                <a:latin typeface="Calibri"/>
              </a:rPr>
              <a:t>Third level</a:t>
            </a:r>
            <a:endParaRPr b="0" lang="en-US" sz="2000" spc="-1" strike="noStrike">
              <a:solidFill>
                <a:srgbClr val="000000"/>
              </a:solidFill>
              <a:latin typeface="Calibri"/>
            </a:endParaRPr>
          </a:p>
          <a:p>
            <a:pPr lvl="3" marL="1728000" indent="-216000">
              <a:lnSpc>
                <a:spcPct val="90000"/>
              </a:lnSpc>
              <a:spcBef>
                <a:spcPts val="499"/>
              </a:spcBef>
              <a:buClr>
                <a:srgbClr val="000000"/>
              </a:buClr>
              <a:buSzPct val="75000"/>
              <a:buFont typeface="Symbol" charset="2"/>
              <a:buChar char=""/>
            </a:pPr>
            <a:r>
              <a:rPr b="0" lang="en-US" sz="1800" spc="-1" strike="noStrike">
                <a:solidFill>
                  <a:srgbClr val="000000"/>
                </a:solidFill>
                <a:latin typeface="Calibri"/>
              </a:rPr>
              <a:t>Fourth level</a:t>
            </a:r>
            <a:endParaRPr b="0" lang="en-US" sz="1800" spc="-1" strike="noStrike">
              <a:solidFill>
                <a:srgbClr val="000000"/>
              </a:solidFill>
              <a:latin typeface="Calibri"/>
            </a:endParaRPr>
          </a:p>
          <a:p>
            <a:pPr lvl="4" marL="2160000" indent="-216000">
              <a:lnSpc>
                <a:spcPct val="90000"/>
              </a:lnSpc>
              <a:spcBef>
                <a:spcPts val="499"/>
              </a:spcBef>
              <a:buClr>
                <a:srgbClr val="000000"/>
              </a:buClr>
              <a:buSzPct val="45000"/>
              <a:buFont typeface="Wingdings" charset="2"/>
              <a:buChar char=""/>
            </a:pPr>
            <a:r>
              <a:rPr b="0" lang="en-US" sz="1800" spc="-1" strike="noStrike">
                <a:solidFill>
                  <a:srgbClr val="000000"/>
                </a:solidFill>
                <a:latin typeface="Calibri"/>
              </a:rPr>
              <a:t>Fifth level</a:t>
            </a:r>
            <a:endParaRPr b="0" lang="en-US" sz="1800" spc="-1" strike="noStrike">
              <a:solidFill>
                <a:srgbClr val="000000"/>
              </a:solidFill>
              <a:latin typeface="Calibri"/>
            </a:endParaRPr>
          </a:p>
        </p:txBody>
      </p:sp>
      <p:sp>
        <p:nvSpPr>
          <p:cNvPr id="2" name="PlaceHolder 3"/>
          <p:cNvSpPr>
            <a:spLocks noGrp="1"/>
          </p:cNvSpPr>
          <p:nvPr>
            <p:ph type="dt"/>
          </p:nvPr>
        </p:nvSpPr>
        <p:spPr>
          <a:xfrm>
            <a:off x="838080" y="6356520"/>
            <a:ext cx="2742840" cy="364680"/>
          </a:xfrm>
          <a:prstGeom prst="rect">
            <a:avLst/>
          </a:prstGeom>
        </p:spPr>
        <p:txBody>
          <a:bodyPr anchor="ctr">
            <a:noAutofit/>
          </a:bodyPr>
          <a:p>
            <a:pPr>
              <a:lnSpc>
                <a:spcPct val="100000"/>
              </a:lnSpc>
            </a:pPr>
            <a:fld id="{9BF03F5A-461A-49DF-9DBE-968147503F9E}" type="datetime">
              <a:rPr b="0" lang="en-AU" sz="1200" spc="-1" strike="noStrike">
                <a:solidFill>
                  <a:srgbClr val="8b8b8b"/>
                </a:solidFill>
                <a:latin typeface="Calibri"/>
              </a:rPr>
              <a:t>12/07/19</a:t>
            </a:fld>
            <a:endParaRPr b="0" lang="en-AU" sz="1200" spc="-1" strike="noStrike">
              <a:latin typeface="Times New Roman"/>
            </a:endParaRPr>
          </a:p>
        </p:txBody>
      </p:sp>
      <p:sp>
        <p:nvSpPr>
          <p:cNvPr id="3" name="PlaceHolder 4"/>
          <p:cNvSpPr>
            <a:spLocks noGrp="1"/>
          </p:cNvSpPr>
          <p:nvPr>
            <p:ph type="ftr"/>
          </p:nvPr>
        </p:nvSpPr>
        <p:spPr>
          <a:xfrm>
            <a:off x="4038480" y="6356520"/>
            <a:ext cx="4114440" cy="364680"/>
          </a:xfrm>
          <a:prstGeom prst="rect">
            <a:avLst/>
          </a:prstGeom>
        </p:spPr>
        <p:txBody>
          <a:bodyPr anchor="ctr">
            <a:noAutofit/>
          </a:bodyPr>
          <a:p>
            <a:endParaRPr b="0" lang="en-AU" sz="2400" spc="-1" strike="noStrike">
              <a:latin typeface="Times New Roman"/>
            </a:endParaRPr>
          </a:p>
        </p:txBody>
      </p:sp>
      <p:sp>
        <p:nvSpPr>
          <p:cNvPr id="4" name="PlaceHolder 5"/>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818FBEB7-ADA1-43A5-B8ED-A93A11315C4A}" type="slidenum">
              <a:rPr b="0" lang="en-AU" sz="1200" spc="-1" strike="noStrike">
                <a:solidFill>
                  <a:srgbClr val="8b8b8b"/>
                </a:solidFill>
                <a:latin typeface="Calibri"/>
              </a:rPr>
              <a:t>&lt;number&gt;</a:t>
            </a:fld>
            <a:endParaRPr b="0" lang="en-AU"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dt"/>
          </p:nvPr>
        </p:nvSpPr>
        <p:spPr>
          <a:xfrm>
            <a:off x="838080" y="6356520"/>
            <a:ext cx="2742840" cy="364680"/>
          </a:xfrm>
          <a:prstGeom prst="rect">
            <a:avLst/>
          </a:prstGeom>
        </p:spPr>
        <p:txBody>
          <a:bodyPr anchor="ctr">
            <a:noAutofit/>
          </a:bodyPr>
          <a:p>
            <a:pPr>
              <a:lnSpc>
                <a:spcPct val="100000"/>
              </a:lnSpc>
            </a:pPr>
            <a:fld id="{09044CAD-8B62-4320-A142-FFBB43EE2C41}" type="datetime">
              <a:rPr b="0" lang="en-AU" sz="1200" spc="-1" strike="noStrike">
                <a:solidFill>
                  <a:srgbClr val="8b8b8b"/>
                </a:solidFill>
                <a:latin typeface="Calibri"/>
              </a:rPr>
              <a:t>12/07/19</a:t>
            </a:fld>
            <a:endParaRPr b="0" lang="en-AU" sz="1200" spc="-1" strike="noStrike">
              <a:latin typeface="Times New Roman"/>
            </a:endParaRPr>
          </a:p>
        </p:txBody>
      </p:sp>
      <p:sp>
        <p:nvSpPr>
          <p:cNvPr id="42" name="PlaceHolder 2"/>
          <p:cNvSpPr>
            <a:spLocks noGrp="1"/>
          </p:cNvSpPr>
          <p:nvPr>
            <p:ph type="ftr"/>
          </p:nvPr>
        </p:nvSpPr>
        <p:spPr>
          <a:xfrm>
            <a:off x="4038480" y="6356520"/>
            <a:ext cx="4114440" cy="364680"/>
          </a:xfrm>
          <a:prstGeom prst="rect">
            <a:avLst/>
          </a:prstGeom>
        </p:spPr>
        <p:txBody>
          <a:bodyPr anchor="ctr">
            <a:noAutofit/>
          </a:bodyPr>
          <a:p>
            <a:endParaRPr b="0" lang="en-AU" sz="2400" spc="-1" strike="noStrike">
              <a:latin typeface="Times New Roman"/>
            </a:endParaRPr>
          </a:p>
        </p:txBody>
      </p:sp>
      <p:sp>
        <p:nvSpPr>
          <p:cNvPr id="43" name="PlaceHolder 3"/>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45AB6A29-B950-4182-954D-601557C599EB}" type="slidenum">
              <a:rPr b="0" lang="en-AU" sz="1200" spc="-1" strike="noStrike">
                <a:solidFill>
                  <a:srgbClr val="8b8b8b"/>
                </a:solidFill>
                <a:latin typeface="Calibri"/>
              </a:rPr>
              <a:t>&lt;number&gt;</a:t>
            </a:fld>
            <a:endParaRPr b="0" lang="en-AU" sz="1200" spc="-1" strike="noStrike">
              <a:latin typeface="Times New Roman"/>
            </a:endParaRPr>
          </a:p>
        </p:txBody>
      </p:sp>
      <p:sp>
        <p:nvSpPr>
          <p:cNvPr id="44" name="PlaceHolder 4"/>
          <p:cNvSpPr>
            <a:spLocks noGrp="1"/>
          </p:cNvSpPr>
          <p:nvPr>
            <p:ph type="title"/>
          </p:nvPr>
        </p:nvSpPr>
        <p:spPr>
          <a:xfrm>
            <a:off x="609480" y="273600"/>
            <a:ext cx="10972440" cy="1144800"/>
          </a:xfrm>
          <a:prstGeom prst="rect">
            <a:avLst/>
          </a:prstGeom>
        </p:spPr>
        <p:txBody>
          <a:bodyPr lIns="0" rIns="0" tIns="0" bIns="0" anchor="ctr">
            <a:noAutofit/>
          </a:bodyPr>
          <a:p>
            <a:r>
              <a:rPr b="0" lang="en-US" sz="1800" spc="-1" strike="noStrike">
                <a:solidFill>
                  <a:srgbClr val="000000"/>
                </a:solidFill>
                <a:latin typeface="Calibri"/>
              </a:rPr>
              <a:t>Click to edit the title text format</a:t>
            </a:r>
            <a:endParaRPr b="0" lang="en-US" sz="1800" spc="-1" strike="noStrike">
              <a:solidFill>
                <a:srgbClr val="000000"/>
              </a:solidFill>
              <a:latin typeface="Calibri"/>
            </a:endParaRPr>
          </a:p>
        </p:txBody>
      </p:sp>
      <p:sp>
        <p:nvSpPr>
          <p:cNvPr id="45"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Calibri"/>
              </a:rPr>
              <a:t>Click to edit the outline text format</a:t>
            </a:r>
            <a:endParaRPr b="0" lang="en-US"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Calibri"/>
              </a:rPr>
              <a:t>Second Outline Level</a:t>
            </a:r>
            <a:endParaRPr b="0" lang="en-US"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Calibri"/>
              </a:rPr>
              <a:t>Third Outline Level</a:t>
            </a:r>
            <a:endParaRPr b="0" lang="en-US"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Calibri"/>
              </a:rPr>
              <a:t>Fourth Outline Level</a:t>
            </a:r>
            <a:endParaRPr b="0" lang="en-US"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1523880" y="1122480"/>
            <a:ext cx="9143640" cy="2387160"/>
          </a:xfrm>
          <a:prstGeom prst="rect">
            <a:avLst/>
          </a:prstGeom>
        </p:spPr>
        <p:txBody>
          <a:bodyPr anchor="b">
            <a:noAutofit/>
          </a:bodyPr>
          <a:p>
            <a:pPr algn="ctr">
              <a:lnSpc>
                <a:spcPct val="90000"/>
              </a:lnSpc>
            </a:pPr>
            <a:r>
              <a:rPr b="0" lang="en-US" sz="6000" spc="-1" strike="noStrike">
                <a:solidFill>
                  <a:srgbClr val="000000"/>
                </a:solidFill>
                <a:latin typeface="Calibri Light"/>
              </a:rPr>
              <a:t>Click to edit Master title style</a:t>
            </a:r>
            <a:endParaRPr b="0" lang="en-US" sz="6000" spc="-1" strike="noStrike">
              <a:solidFill>
                <a:srgbClr val="000000"/>
              </a:solidFill>
              <a:latin typeface="Calibri"/>
            </a:endParaRPr>
          </a:p>
        </p:txBody>
      </p:sp>
      <p:sp>
        <p:nvSpPr>
          <p:cNvPr id="83" name="PlaceHolder 2"/>
          <p:cNvSpPr>
            <a:spLocks noGrp="1"/>
          </p:cNvSpPr>
          <p:nvPr>
            <p:ph type="dt"/>
          </p:nvPr>
        </p:nvSpPr>
        <p:spPr>
          <a:xfrm>
            <a:off x="838080" y="6356520"/>
            <a:ext cx="2742840" cy="364680"/>
          </a:xfrm>
          <a:prstGeom prst="rect">
            <a:avLst/>
          </a:prstGeom>
        </p:spPr>
        <p:txBody>
          <a:bodyPr anchor="ctr">
            <a:noAutofit/>
          </a:bodyPr>
          <a:p>
            <a:pPr>
              <a:lnSpc>
                <a:spcPct val="100000"/>
              </a:lnSpc>
            </a:pPr>
            <a:fld id="{593D4237-1EAE-4DB2-ACEC-58A3999E19FA}" type="datetime">
              <a:rPr b="0" lang="en-AU" sz="1200" spc="-1" strike="noStrike">
                <a:solidFill>
                  <a:srgbClr val="8b8b8b"/>
                </a:solidFill>
                <a:latin typeface="Calibri"/>
              </a:rPr>
              <a:t>12/07/19</a:t>
            </a:fld>
            <a:endParaRPr b="0" lang="en-AU" sz="1200" spc="-1" strike="noStrike">
              <a:latin typeface="Times New Roman"/>
            </a:endParaRPr>
          </a:p>
        </p:txBody>
      </p:sp>
      <p:sp>
        <p:nvSpPr>
          <p:cNvPr id="84" name="PlaceHolder 3"/>
          <p:cNvSpPr>
            <a:spLocks noGrp="1"/>
          </p:cNvSpPr>
          <p:nvPr>
            <p:ph type="ftr"/>
          </p:nvPr>
        </p:nvSpPr>
        <p:spPr>
          <a:xfrm>
            <a:off x="4038480" y="6356520"/>
            <a:ext cx="4114440" cy="364680"/>
          </a:xfrm>
          <a:prstGeom prst="rect">
            <a:avLst/>
          </a:prstGeom>
        </p:spPr>
        <p:txBody>
          <a:bodyPr anchor="ctr">
            <a:noAutofit/>
          </a:bodyPr>
          <a:p>
            <a:endParaRPr b="0" lang="en-AU" sz="2400" spc="-1" strike="noStrike">
              <a:latin typeface="Times New Roman"/>
            </a:endParaRPr>
          </a:p>
        </p:txBody>
      </p:sp>
      <p:sp>
        <p:nvSpPr>
          <p:cNvPr id="85" name="PlaceHolder 4"/>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29CA46B3-106F-4370-96B4-B885C05E2ECE}" type="slidenum">
              <a:rPr b="0" lang="en-AU" sz="1200" spc="-1" strike="noStrike">
                <a:solidFill>
                  <a:srgbClr val="8b8b8b"/>
                </a:solidFill>
                <a:latin typeface="Calibri"/>
              </a:rPr>
              <a:t>&lt;number&gt;</a:t>
            </a:fld>
            <a:endParaRPr b="0" lang="en-AU" sz="1200" spc="-1" strike="noStrike">
              <a:latin typeface="Times New Roman"/>
            </a:endParaRPr>
          </a:p>
        </p:txBody>
      </p:sp>
      <p:sp>
        <p:nvSpPr>
          <p:cNvPr id="86"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Calibri"/>
              </a:rPr>
              <a:t>Click to edit the outline text format</a:t>
            </a:r>
            <a:endParaRPr b="0" lang="en-US"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Calibri"/>
              </a:rPr>
              <a:t>Second Outline Level</a:t>
            </a:r>
            <a:endParaRPr b="0" lang="en-US"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Calibri"/>
              </a:rPr>
              <a:t>Third Outline Level</a:t>
            </a:r>
            <a:endParaRPr b="0" lang="en-US"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Calibri"/>
              </a:rPr>
              <a:t>Fourth Outline Level</a:t>
            </a:r>
            <a:endParaRPr b="0" lang="en-US"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3.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11.wmf"/><Relationship Id="rId2"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1.gif"/><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3.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26.xml"/>
</Relationships>
</file>

<file path=ppt/slides/_rels/slide24.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Relationship Id="rId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3.xml"/><Relationship Id="rId3"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3.xml"/><Relationship Id="rId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3.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xml"/>
</Relationships>
</file>

<file path=ppt/slides/_rels/slide31.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1.xml"/>
</Relationships>
</file>

<file path=ppt/slides/_rels/slide33.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image" Target="../media/image28.wmf"/><Relationship Id="rId2" Type="http://schemas.openxmlformats.org/officeDocument/2006/relationships/slideLayout" Target="../slideLayouts/slideLayout1.xml"/>
</Relationships>
</file>

<file path=ppt/slides/_rels/slide35.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1.xml"/>
</Relationships>
</file>

<file path=ppt/slides/_rels/slide36.xml.rels><?xml version="1.0" encoding="UTF-8"?>
<Relationships xmlns="http://schemas.openxmlformats.org/package/2006/relationships"><Relationship Id="rId1" Type="http://schemas.openxmlformats.org/officeDocument/2006/relationships/image" Target="../media/image30.gif"/><Relationship Id="rId2"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3.xml"/>
</Relationships>
</file>

<file path=ppt/slides/_rels/slide38.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image" Target="../media/image33.jpeg"/><Relationship Id="rId3" Type="http://schemas.openxmlformats.org/officeDocument/2006/relationships/image" Target="../media/image34.jpeg"/><Relationship Id="rId4"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3.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3.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TextShape 1"/>
          <p:cNvSpPr txBox="1"/>
          <p:nvPr/>
        </p:nvSpPr>
        <p:spPr>
          <a:xfrm>
            <a:off x="838080" y="365040"/>
            <a:ext cx="10515240" cy="1325160"/>
          </a:xfrm>
          <a:prstGeom prst="rect">
            <a:avLst/>
          </a:prstGeom>
          <a:solidFill>
            <a:srgbClr val="0070c0"/>
          </a:solidFill>
          <a:ln>
            <a:noFill/>
          </a:ln>
        </p:spPr>
        <p:txBody>
          <a:bodyPr anchor="ctr">
            <a:normAutofit fontScale="78000"/>
          </a:bodyPr>
          <a:p>
            <a:pPr algn="ctr">
              <a:lnSpc>
                <a:spcPct val="90000"/>
              </a:lnSpc>
            </a:pPr>
            <a:r>
              <a:rPr b="1" lang="en-US" sz="5400" spc="-1" strike="noStrike">
                <a:solidFill>
                  <a:srgbClr val="ffffff"/>
                </a:solidFill>
                <a:latin typeface="Calibri Light"/>
              </a:rPr>
              <a:t>Climate Change Presentation</a:t>
            </a:r>
            <a:endParaRPr b="0" lang="en-US" sz="5400" spc="-1" strike="noStrike">
              <a:solidFill>
                <a:srgbClr val="000000"/>
              </a:solidFill>
              <a:latin typeface="Calibri"/>
            </a:endParaRPr>
          </a:p>
        </p:txBody>
      </p:sp>
      <p:sp>
        <p:nvSpPr>
          <p:cNvPr id="130" name="TextShape 2"/>
          <p:cNvSpPr txBox="1"/>
          <p:nvPr/>
        </p:nvSpPr>
        <p:spPr>
          <a:xfrm>
            <a:off x="838080" y="1690560"/>
            <a:ext cx="10515240" cy="4801680"/>
          </a:xfrm>
          <a:prstGeom prst="rect">
            <a:avLst/>
          </a:prstGeom>
          <a:solidFill>
            <a:srgbClr val="00b050"/>
          </a:solidFill>
          <a:ln>
            <a:noFill/>
          </a:ln>
        </p:spPr>
        <p:txBody>
          <a:bodyPr>
            <a:normAutofit/>
          </a:bodyPr>
          <a:p>
            <a:pPr marL="228600" indent="-228240">
              <a:lnSpc>
                <a:spcPct val="90000"/>
              </a:lnSpc>
              <a:spcBef>
                <a:spcPts val="1001"/>
              </a:spcBef>
              <a:buClr>
                <a:srgbClr val="ffffff"/>
              </a:buClr>
              <a:buFont typeface="Arial"/>
              <a:buChar char="•"/>
            </a:pPr>
            <a:r>
              <a:rPr b="1" lang="en-US" sz="4000" spc="-1" strike="noStrike">
                <a:solidFill>
                  <a:srgbClr val="ffffff"/>
                </a:solidFill>
                <a:latin typeface="Calibri"/>
              </a:rPr>
              <a:t>Greenhouse Theory</a:t>
            </a:r>
            <a:endParaRPr b="0" lang="en-US" sz="4000" spc="-1" strike="noStrike">
              <a:solidFill>
                <a:srgbClr val="000000"/>
              </a:solidFill>
              <a:latin typeface="Calibri"/>
            </a:endParaRPr>
          </a:p>
          <a:p>
            <a:pPr marL="228600" indent="-228240">
              <a:lnSpc>
                <a:spcPct val="90000"/>
              </a:lnSpc>
              <a:spcBef>
                <a:spcPts val="1001"/>
              </a:spcBef>
              <a:buClr>
                <a:srgbClr val="ffffff"/>
              </a:buClr>
              <a:buFont typeface="Arial"/>
              <a:buChar char="•"/>
            </a:pPr>
            <a:r>
              <a:rPr b="1" lang="en-US" sz="4000" spc="-1" strike="noStrike">
                <a:solidFill>
                  <a:srgbClr val="ffffff"/>
                </a:solidFill>
                <a:latin typeface="Calibri"/>
              </a:rPr>
              <a:t>Consensus?</a:t>
            </a:r>
            <a:endParaRPr b="0" lang="en-US" sz="4000" spc="-1" strike="noStrike">
              <a:solidFill>
                <a:srgbClr val="000000"/>
              </a:solidFill>
              <a:latin typeface="Calibri"/>
            </a:endParaRPr>
          </a:p>
          <a:p>
            <a:pPr marL="228600" indent="-228240">
              <a:lnSpc>
                <a:spcPct val="90000"/>
              </a:lnSpc>
              <a:spcBef>
                <a:spcPts val="1001"/>
              </a:spcBef>
              <a:buClr>
                <a:srgbClr val="ffffff"/>
              </a:buClr>
              <a:buFont typeface="Arial"/>
              <a:buChar char="•"/>
            </a:pPr>
            <a:r>
              <a:rPr b="1" lang="en-US" sz="4000" spc="-1" strike="noStrike">
                <a:solidFill>
                  <a:srgbClr val="ffffff"/>
                </a:solidFill>
                <a:latin typeface="Calibri"/>
              </a:rPr>
              <a:t>Historical Climate Change</a:t>
            </a:r>
            <a:endParaRPr b="0" lang="en-US" sz="4000" spc="-1" strike="noStrike">
              <a:solidFill>
                <a:srgbClr val="000000"/>
              </a:solidFill>
              <a:latin typeface="Calibri"/>
            </a:endParaRPr>
          </a:p>
          <a:p>
            <a:pPr marL="228600" indent="-228240">
              <a:lnSpc>
                <a:spcPct val="90000"/>
              </a:lnSpc>
              <a:spcBef>
                <a:spcPts val="1001"/>
              </a:spcBef>
              <a:buClr>
                <a:srgbClr val="ffffff"/>
              </a:buClr>
              <a:buFont typeface="Arial"/>
              <a:buChar char="•"/>
            </a:pPr>
            <a:r>
              <a:rPr b="1" lang="en-US" sz="4000" spc="-1" strike="noStrike">
                <a:solidFill>
                  <a:srgbClr val="ffffff"/>
                </a:solidFill>
                <a:latin typeface="Calibri"/>
              </a:rPr>
              <a:t>Mann-made Climate</a:t>
            </a:r>
            <a:endParaRPr b="0" lang="en-US" sz="4000" spc="-1" strike="noStrike">
              <a:solidFill>
                <a:srgbClr val="000000"/>
              </a:solidFill>
              <a:latin typeface="Calibri"/>
            </a:endParaRPr>
          </a:p>
          <a:p>
            <a:pPr marL="228600" indent="-228240">
              <a:lnSpc>
                <a:spcPct val="90000"/>
              </a:lnSpc>
              <a:spcBef>
                <a:spcPts val="1001"/>
              </a:spcBef>
              <a:buClr>
                <a:srgbClr val="ffffff"/>
              </a:buClr>
              <a:buFont typeface="Arial"/>
              <a:buChar char="•"/>
            </a:pPr>
            <a:r>
              <a:rPr b="1" lang="en-US" sz="4000" spc="-1" strike="noStrike">
                <a:solidFill>
                  <a:srgbClr val="ffffff"/>
                </a:solidFill>
                <a:latin typeface="Calibri"/>
              </a:rPr>
              <a:t>Catastrophe or Natural Cycles?</a:t>
            </a:r>
            <a:endParaRPr b="0" lang="en-US" sz="4000" spc="-1" strike="noStrike">
              <a:solidFill>
                <a:srgbClr val="000000"/>
              </a:solidFill>
              <a:latin typeface="Calibri"/>
            </a:endParaRPr>
          </a:p>
          <a:p>
            <a:pPr marL="228600" indent="-228240">
              <a:lnSpc>
                <a:spcPct val="90000"/>
              </a:lnSpc>
              <a:spcBef>
                <a:spcPts val="1001"/>
              </a:spcBef>
              <a:buClr>
                <a:srgbClr val="ffffff"/>
              </a:buClr>
              <a:buFont typeface="Arial"/>
              <a:buChar char="•"/>
            </a:pPr>
            <a:r>
              <a:rPr b="1" lang="en-US" sz="4000" spc="-1" strike="noStrike">
                <a:solidFill>
                  <a:srgbClr val="ffffff"/>
                </a:solidFill>
                <a:latin typeface="Calibri"/>
              </a:rPr>
              <a:t>Miracle Molecule</a:t>
            </a:r>
            <a:endParaRPr b="0" lang="en-US" sz="4000" spc="-1" strike="noStrike">
              <a:solidFill>
                <a:srgbClr val="000000"/>
              </a:solidFill>
              <a:latin typeface="Calibri"/>
            </a:endParaRPr>
          </a:p>
          <a:p>
            <a:pPr marL="228600" indent="-228240">
              <a:lnSpc>
                <a:spcPct val="90000"/>
              </a:lnSpc>
              <a:spcBef>
                <a:spcPts val="1001"/>
              </a:spcBef>
              <a:buClr>
                <a:srgbClr val="ffffff"/>
              </a:buClr>
              <a:buFont typeface="Arial"/>
              <a:buChar char="•"/>
            </a:pPr>
            <a:r>
              <a:rPr b="1" lang="en-US" sz="4000" spc="-1" strike="noStrike">
                <a:solidFill>
                  <a:srgbClr val="ffffff"/>
                </a:solidFill>
                <a:latin typeface="Calibri"/>
              </a:rPr>
              <a:t>Powering the Future</a:t>
            </a:r>
            <a:endParaRPr b="0" lang="en-US" sz="4000" spc="-1" strike="noStrike">
              <a:solidFill>
                <a:srgbClr val="000000"/>
              </a:solidFill>
              <a:latin typeface="Calibri"/>
            </a:endParaRPr>
          </a:p>
          <a:p>
            <a:pPr>
              <a:lnSpc>
                <a:spcPct val="90000"/>
              </a:lnSpc>
              <a:spcBef>
                <a:spcPts val="1001"/>
              </a:spcBef>
            </a:pPr>
            <a:endParaRPr b="0" lang="en-US" sz="4000" spc="-1" strike="noStrike">
              <a:solidFill>
                <a:srgbClr val="000000"/>
              </a:solidFill>
              <a:latin typeface="Calibri"/>
            </a:endParaRPr>
          </a:p>
          <a:p>
            <a:pPr>
              <a:lnSpc>
                <a:spcPct val="90000"/>
              </a:lnSpc>
              <a:spcBef>
                <a:spcPts val="1001"/>
              </a:spcBef>
            </a:pPr>
            <a:endParaRPr b="0" lang="en-US" sz="4000" spc="-1" strike="noStrike">
              <a:solidFill>
                <a:srgbClr val="000000"/>
              </a:solidFill>
              <a:latin typeface="Calibri"/>
            </a:endParaRPr>
          </a:p>
          <a:p>
            <a:pPr>
              <a:lnSpc>
                <a:spcPct val="90000"/>
              </a:lnSpc>
              <a:spcBef>
                <a:spcPts val="1001"/>
              </a:spcBef>
            </a:pPr>
            <a:endParaRPr b="0" lang="en-US" sz="4000" spc="-1" strike="noStrike">
              <a:solidFill>
                <a:srgbClr val="000000"/>
              </a:solidFill>
              <a:latin typeface="Calibri"/>
            </a:endParaRPr>
          </a:p>
          <a:p>
            <a:pPr>
              <a:lnSpc>
                <a:spcPct val="90000"/>
              </a:lnSpc>
              <a:spcBef>
                <a:spcPts val="1001"/>
              </a:spcBef>
            </a:pPr>
            <a:endParaRPr b="0" lang="en-US" sz="4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3" name="Picture 2" descr=""/>
          <p:cNvPicPr/>
          <p:nvPr/>
        </p:nvPicPr>
        <p:blipFill>
          <a:blip r:embed="rId1"/>
          <a:stretch/>
        </p:blipFill>
        <p:spPr>
          <a:xfrm>
            <a:off x="470880" y="110880"/>
            <a:ext cx="11443320" cy="6566760"/>
          </a:xfrm>
          <a:prstGeom prst="rect">
            <a:avLst/>
          </a:prstGeom>
          <a:ln>
            <a:noFill/>
          </a:ln>
        </p:spPr>
      </p:pic>
      <p:sp>
        <p:nvSpPr>
          <p:cNvPr id="144" name="CustomShape 1"/>
          <p:cNvSpPr/>
          <p:nvPr/>
        </p:nvSpPr>
        <p:spPr>
          <a:xfrm>
            <a:off x="2830320" y="664920"/>
            <a:ext cx="1186920" cy="5778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AU" sz="3200" spc="-1" strike="noStrike">
                <a:solidFill>
                  <a:srgbClr val="7030a0"/>
                </a:solidFill>
                <a:latin typeface="Calibri"/>
              </a:rPr>
              <a:t>Temp</a:t>
            </a:r>
            <a:endParaRPr b="0" lang="en-AU" sz="3200" spc="-1" strike="noStrike">
              <a:latin typeface="Arial"/>
            </a:endParaRPr>
          </a:p>
        </p:txBody>
      </p:sp>
      <p:sp>
        <p:nvSpPr>
          <p:cNvPr id="145" name="CustomShape 2"/>
          <p:cNvSpPr/>
          <p:nvPr/>
        </p:nvSpPr>
        <p:spPr>
          <a:xfrm>
            <a:off x="3588480" y="3809880"/>
            <a:ext cx="747720" cy="456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AU" sz="2400" spc="-1" strike="noStrike">
                <a:solidFill>
                  <a:srgbClr val="70ad47"/>
                </a:solidFill>
                <a:latin typeface="Calibri"/>
              </a:rPr>
              <a:t>CO2</a:t>
            </a:r>
            <a:endParaRPr b="0" lang="en-AU" sz="2400" spc="-1" strike="noStrike">
              <a:latin typeface="Arial"/>
            </a:endParaRPr>
          </a:p>
        </p:txBody>
      </p:sp>
      <p:sp>
        <p:nvSpPr>
          <p:cNvPr id="146" name="CustomShape 3"/>
          <p:cNvSpPr/>
          <p:nvPr/>
        </p:nvSpPr>
        <p:spPr>
          <a:xfrm flipH="1">
            <a:off x="3309840" y="4966200"/>
            <a:ext cx="1024920" cy="577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AU" sz="3200" spc="-1" strike="noStrike">
                <a:solidFill>
                  <a:srgbClr val="c00000"/>
                </a:solidFill>
                <a:latin typeface="Calibri"/>
              </a:rPr>
              <a:t>Dust</a:t>
            </a:r>
            <a:endParaRPr b="0" lang="en-AU" sz="32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7" name="Picture 2" descr=""/>
          <p:cNvPicPr/>
          <p:nvPr/>
        </p:nvPicPr>
        <p:blipFill>
          <a:blip r:embed="rId1"/>
          <a:stretch/>
        </p:blipFill>
        <p:spPr>
          <a:xfrm>
            <a:off x="-14760" y="0"/>
            <a:ext cx="12067560" cy="6677640"/>
          </a:xfrm>
          <a:prstGeom prst="rect">
            <a:avLst/>
          </a:prstGeom>
          <a:ln>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8" name="Picture 2" descr=""/>
          <p:cNvPicPr/>
          <p:nvPr/>
        </p:nvPicPr>
        <p:blipFill>
          <a:blip r:embed="rId1"/>
          <a:stretch/>
        </p:blipFill>
        <p:spPr>
          <a:xfrm rot="10800000">
            <a:off x="11277720" y="7036920"/>
            <a:ext cx="9988920" cy="7087680"/>
          </a:xfrm>
          <a:prstGeom prst="rect">
            <a:avLst/>
          </a:prstGeom>
          <a:ln>
            <a:noFill/>
          </a:ln>
        </p:spPr>
      </p:pic>
      <p:sp>
        <p:nvSpPr>
          <p:cNvPr id="149" name="CustomShape 1"/>
          <p:cNvSpPr/>
          <p:nvPr/>
        </p:nvSpPr>
        <p:spPr>
          <a:xfrm flipH="1">
            <a:off x="3893040" y="1801080"/>
            <a:ext cx="1523520" cy="456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AU" sz="2400" spc="-1" strike="noStrike">
                <a:solidFill>
                  <a:srgbClr val="000000"/>
                </a:solidFill>
                <a:latin typeface="Calibri"/>
              </a:rPr>
              <a:t>Optimum</a:t>
            </a:r>
            <a:endParaRPr b="0" lang="en-AU" sz="2400" spc="-1" strike="noStrike">
              <a:latin typeface="Arial"/>
            </a:endParaRPr>
          </a:p>
        </p:txBody>
      </p:sp>
      <p:sp>
        <p:nvSpPr>
          <p:cNvPr id="150" name="CustomShape 2"/>
          <p:cNvSpPr/>
          <p:nvPr/>
        </p:nvSpPr>
        <p:spPr>
          <a:xfrm>
            <a:off x="5583240" y="1648800"/>
            <a:ext cx="1191240" cy="456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AU" sz="2400" spc="-1" strike="noStrike">
                <a:solidFill>
                  <a:srgbClr val="000000"/>
                </a:solidFill>
                <a:latin typeface="Calibri"/>
              </a:rPr>
              <a:t>Minoan</a:t>
            </a:r>
            <a:endParaRPr b="0" lang="en-AU" sz="2400" spc="-1" strike="noStrike">
              <a:latin typeface="Arial"/>
            </a:endParaRPr>
          </a:p>
        </p:txBody>
      </p:sp>
      <p:sp>
        <p:nvSpPr>
          <p:cNvPr id="151" name="CustomShape 3"/>
          <p:cNvSpPr/>
          <p:nvPr/>
        </p:nvSpPr>
        <p:spPr>
          <a:xfrm>
            <a:off x="6774840" y="2197800"/>
            <a:ext cx="1108080" cy="456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AU" sz="2400" spc="-1" strike="noStrike">
                <a:solidFill>
                  <a:srgbClr val="000000"/>
                </a:solidFill>
                <a:latin typeface="Calibri"/>
              </a:rPr>
              <a:t>Roman</a:t>
            </a:r>
            <a:endParaRPr b="0" lang="en-AU" sz="2400" spc="-1" strike="noStrike">
              <a:latin typeface="Arial"/>
            </a:endParaRPr>
          </a:p>
        </p:txBody>
      </p:sp>
      <p:sp>
        <p:nvSpPr>
          <p:cNvPr id="152" name="CustomShape 4"/>
          <p:cNvSpPr/>
          <p:nvPr/>
        </p:nvSpPr>
        <p:spPr>
          <a:xfrm>
            <a:off x="7677360" y="2890800"/>
            <a:ext cx="1468080" cy="456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AU" sz="2400" spc="-1" strike="noStrike">
                <a:solidFill>
                  <a:srgbClr val="000000"/>
                </a:solidFill>
                <a:latin typeface="Calibri"/>
              </a:rPr>
              <a:t>Medieval</a:t>
            </a:r>
            <a:endParaRPr b="0" lang="en-AU" sz="2400" spc="-1" strike="noStrike">
              <a:latin typeface="Arial"/>
            </a:endParaRPr>
          </a:p>
        </p:txBody>
      </p:sp>
      <p:sp>
        <p:nvSpPr>
          <p:cNvPr id="153" name="CustomShape 5"/>
          <p:cNvSpPr/>
          <p:nvPr/>
        </p:nvSpPr>
        <p:spPr>
          <a:xfrm>
            <a:off x="8411760" y="983520"/>
            <a:ext cx="2283480" cy="456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AU" sz="2400" spc="-1" strike="noStrike">
                <a:solidFill>
                  <a:srgbClr val="000000"/>
                </a:solidFill>
                <a:latin typeface="Calibri"/>
              </a:rPr>
              <a:t>Warm Periods</a:t>
            </a:r>
            <a:endParaRPr b="0" lang="en-AU" sz="24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TextShape 1"/>
          <p:cNvSpPr txBox="1"/>
          <p:nvPr/>
        </p:nvSpPr>
        <p:spPr>
          <a:xfrm>
            <a:off x="838080" y="365040"/>
            <a:ext cx="10515240" cy="1325160"/>
          </a:xfrm>
          <a:prstGeom prst="rect">
            <a:avLst/>
          </a:prstGeom>
          <a:solidFill>
            <a:srgbClr val="0070c0"/>
          </a:solidFill>
          <a:ln>
            <a:noFill/>
          </a:ln>
        </p:spPr>
        <p:txBody>
          <a:bodyPr anchor="ctr">
            <a:noAutofit/>
          </a:bodyPr>
          <a:p>
            <a:pPr algn="ctr">
              <a:lnSpc>
                <a:spcPct val="90000"/>
              </a:lnSpc>
            </a:pPr>
            <a:r>
              <a:rPr b="1" lang="en-US" sz="4400" spc="-1" strike="noStrike">
                <a:solidFill>
                  <a:srgbClr val="ffffff"/>
                </a:solidFill>
                <a:latin typeface="Calibri Light"/>
              </a:rPr>
              <a:t>Tree Ring Proxies for Summer Temperature in northern Scandinavia</a:t>
            </a:r>
            <a:endParaRPr b="0" lang="en-US" sz="4400" spc="-1" strike="noStrike">
              <a:solidFill>
                <a:srgbClr val="000000"/>
              </a:solidFill>
              <a:latin typeface="Calibri"/>
            </a:endParaRPr>
          </a:p>
        </p:txBody>
      </p:sp>
      <p:pic>
        <p:nvPicPr>
          <p:cNvPr id="155" name="Content Placeholder 4" descr=""/>
          <p:cNvPicPr/>
          <p:nvPr/>
        </p:nvPicPr>
        <p:blipFill>
          <a:blip r:embed="rId1"/>
          <a:stretch/>
        </p:blipFill>
        <p:spPr>
          <a:xfrm>
            <a:off x="552960" y="1690560"/>
            <a:ext cx="11001600" cy="5277960"/>
          </a:xfrm>
          <a:prstGeom prst="rect">
            <a:avLst/>
          </a:prstGeom>
          <a:ln>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TextShape 1"/>
          <p:cNvSpPr txBox="1"/>
          <p:nvPr/>
        </p:nvSpPr>
        <p:spPr>
          <a:xfrm>
            <a:off x="838080" y="365040"/>
            <a:ext cx="11214720" cy="1325160"/>
          </a:xfrm>
          <a:prstGeom prst="rect">
            <a:avLst/>
          </a:prstGeom>
          <a:solidFill>
            <a:srgbClr val="0070c0"/>
          </a:solidFill>
          <a:ln>
            <a:noFill/>
          </a:ln>
        </p:spPr>
        <p:txBody>
          <a:bodyPr anchor="ctr">
            <a:noAutofit/>
          </a:bodyPr>
          <a:p>
            <a:pPr algn="ctr">
              <a:lnSpc>
                <a:spcPct val="90000"/>
              </a:lnSpc>
            </a:pPr>
            <a:r>
              <a:rPr b="1" lang="en-US" sz="4400" spc="-1" strike="noStrike">
                <a:solidFill>
                  <a:srgbClr val="ffffff"/>
                </a:solidFill>
                <a:latin typeface="Calibri Light"/>
              </a:rPr>
              <a:t>Michael Mann’s Hockey Stick Graph </a:t>
            </a:r>
            <a:r>
              <a:rPr b="1" lang="en-US" sz="3200" spc="-1" strike="noStrike">
                <a:solidFill>
                  <a:srgbClr val="ffffff"/>
                </a:solidFill>
                <a:latin typeface="Calibri Light"/>
              </a:rPr>
              <a:t>(Nature 1999)</a:t>
            </a:r>
            <a:endParaRPr b="0" lang="en-US" sz="3200" spc="-1" strike="noStrike">
              <a:solidFill>
                <a:srgbClr val="000000"/>
              </a:solidFill>
              <a:latin typeface="Calibri"/>
            </a:endParaRPr>
          </a:p>
        </p:txBody>
      </p:sp>
      <p:pic>
        <p:nvPicPr>
          <p:cNvPr id="157" name="Content Placeholder 3" descr=""/>
          <p:cNvPicPr/>
          <p:nvPr/>
        </p:nvPicPr>
        <p:blipFill>
          <a:blip r:embed="rId1"/>
          <a:stretch/>
        </p:blipFill>
        <p:spPr>
          <a:xfrm>
            <a:off x="0" y="1800360"/>
            <a:ext cx="12191760" cy="5057280"/>
          </a:xfrm>
          <a:prstGeom prst="rect">
            <a:avLst/>
          </a:prstGeom>
          <a:ln w="936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CustomShape 1"/>
          <p:cNvSpPr/>
          <p:nvPr/>
        </p:nvSpPr>
        <p:spPr>
          <a:xfrm>
            <a:off x="228600" y="214200"/>
            <a:ext cx="11963160" cy="6123240"/>
          </a:xfrm>
          <a:prstGeom prst="rect">
            <a:avLst/>
          </a:prstGeom>
          <a:solidFill>
            <a:srgbClr val="ff0000"/>
          </a:solidFill>
          <a:ln>
            <a:noFill/>
          </a:ln>
        </p:spPr>
        <p:style>
          <a:lnRef idx="0"/>
          <a:fillRef idx="0"/>
          <a:effectRef idx="0"/>
          <a:fontRef idx="minor"/>
        </p:style>
        <p:txBody>
          <a:bodyPr lIns="90000" rIns="90000" tIns="45000" bIns="45000">
            <a:spAutoFit/>
          </a:bodyPr>
          <a:p>
            <a:pPr>
              <a:lnSpc>
                <a:spcPct val="100000"/>
              </a:lnSpc>
            </a:pPr>
            <a:r>
              <a:rPr b="1" i="1" lang="en-AU" sz="6600" spc="-1" strike="noStrike">
                <a:solidFill>
                  <a:srgbClr val="ffffff"/>
                </a:solidFill>
                <a:latin typeface="Calibri"/>
                <a:ea typeface="Calibri"/>
              </a:rPr>
              <a:t>“</a:t>
            </a:r>
            <a:r>
              <a:rPr b="1" i="1" lang="en-AU" sz="6600" spc="-1" strike="noStrike">
                <a:solidFill>
                  <a:srgbClr val="ffffff"/>
                </a:solidFill>
                <a:latin typeface="Calibri"/>
                <a:ea typeface="Calibri"/>
              </a:rPr>
              <a:t>I've just completed Mike's </a:t>
            </a:r>
            <a:r>
              <a:rPr b="1" i="1" lang="en-AU" sz="6600" spc="-1" strike="noStrike">
                <a:solidFill>
                  <a:srgbClr val="ffff00"/>
                </a:solidFill>
                <a:latin typeface="Calibri"/>
                <a:ea typeface="Calibri"/>
              </a:rPr>
              <a:t>Nature</a:t>
            </a:r>
            <a:r>
              <a:rPr b="1" i="1" lang="en-AU" sz="6600" spc="-1" strike="noStrike">
                <a:solidFill>
                  <a:srgbClr val="ffffff"/>
                </a:solidFill>
                <a:latin typeface="Calibri"/>
                <a:ea typeface="Calibri"/>
              </a:rPr>
              <a:t> </a:t>
            </a:r>
            <a:r>
              <a:rPr b="1" i="1" lang="en-AU" sz="6600" spc="-1" strike="noStrike">
                <a:solidFill>
                  <a:srgbClr val="ffff00"/>
                </a:solidFill>
                <a:latin typeface="Calibri"/>
                <a:ea typeface="Calibri"/>
              </a:rPr>
              <a:t>trick</a:t>
            </a:r>
            <a:r>
              <a:rPr b="1" i="1" lang="en-AU" sz="6600" spc="-1" strike="noStrike">
                <a:solidFill>
                  <a:srgbClr val="ffffff"/>
                </a:solidFill>
                <a:latin typeface="Calibri"/>
                <a:ea typeface="Calibri"/>
              </a:rPr>
              <a:t> of adding in the </a:t>
            </a:r>
            <a:r>
              <a:rPr b="1" i="1" lang="en-AU" sz="6600" spc="-1" strike="noStrike">
                <a:solidFill>
                  <a:srgbClr val="ffff00"/>
                </a:solidFill>
                <a:latin typeface="Calibri"/>
                <a:ea typeface="Calibri"/>
              </a:rPr>
              <a:t>real temps</a:t>
            </a:r>
            <a:r>
              <a:rPr b="1" i="1" lang="en-AU" sz="6600" spc="-1" strike="noStrike">
                <a:solidFill>
                  <a:srgbClr val="ffffff"/>
                </a:solidFill>
                <a:latin typeface="Calibri"/>
                <a:ea typeface="Calibri"/>
              </a:rPr>
              <a:t> to each series for the last 20 years (ie from 1981 onwards) and from 1961 for Keith's </a:t>
            </a:r>
            <a:r>
              <a:rPr b="1" i="1" lang="en-AU" sz="6600" spc="-1" strike="noStrike">
                <a:solidFill>
                  <a:srgbClr val="ffff00"/>
                </a:solidFill>
                <a:latin typeface="Calibri"/>
                <a:ea typeface="Calibri"/>
              </a:rPr>
              <a:t>to hide the decline</a:t>
            </a:r>
            <a:r>
              <a:rPr b="1" i="1" lang="en-AU" sz="6600" spc="-1" strike="noStrike">
                <a:solidFill>
                  <a:srgbClr val="ffffff"/>
                </a:solidFill>
                <a:latin typeface="Calibri"/>
                <a:ea typeface="Calibri"/>
              </a:rPr>
              <a:t>.” </a:t>
            </a:r>
            <a:r>
              <a:rPr b="0" i="1" lang="en-AU" sz="6000" spc="-1" strike="noStrike">
                <a:solidFill>
                  <a:srgbClr val="000000"/>
                </a:solidFill>
                <a:latin typeface="Calibri"/>
                <a:ea typeface="Calibri"/>
              </a:rPr>
              <a:t>	</a:t>
            </a:r>
            <a:r>
              <a:rPr b="0" lang="en-AU" sz="4800" spc="-1" strike="noStrike">
                <a:solidFill>
                  <a:srgbClr val="000000"/>
                </a:solidFill>
                <a:latin typeface="Calibri"/>
                <a:ea typeface="Calibri"/>
              </a:rPr>
              <a:t>Phil Jones, November 1999</a:t>
            </a:r>
            <a:endParaRPr b="0" lang="en-AU" sz="48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9" name="Picture 1" descr=""/>
          <p:cNvPicPr/>
          <p:nvPr/>
        </p:nvPicPr>
        <p:blipFill>
          <a:blip r:embed="rId1"/>
          <a:stretch/>
        </p:blipFill>
        <p:spPr>
          <a:xfrm>
            <a:off x="1717920" y="-96840"/>
            <a:ext cx="9323640" cy="6954480"/>
          </a:xfrm>
          <a:prstGeom prst="rect">
            <a:avLst/>
          </a:prstGeom>
          <a:ln>
            <a:noFill/>
          </a:ln>
        </p:spPr>
      </p:pic>
      <p:sp>
        <p:nvSpPr>
          <p:cNvPr id="160" name="CustomShape 1"/>
          <p:cNvSpPr/>
          <p:nvPr/>
        </p:nvSpPr>
        <p:spPr>
          <a:xfrm>
            <a:off x="1953360" y="138600"/>
            <a:ext cx="2909160" cy="5169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AU" sz="2800" spc="-1" strike="noStrike">
                <a:solidFill>
                  <a:srgbClr val="000000"/>
                </a:solidFill>
                <a:latin typeface="Calibri"/>
              </a:rPr>
              <a:t>Climate Models</a:t>
            </a:r>
            <a:endParaRPr b="0" lang="en-AU" sz="28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1" name="Content Placeholder 3" descr=""/>
          <p:cNvPicPr/>
          <p:nvPr/>
        </p:nvPicPr>
        <p:blipFill>
          <a:blip r:embed="rId1"/>
          <a:stretch/>
        </p:blipFill>
        <p:spPr>
          <a:xfrm>
            <a:off x="2729880" y="0"/>
            <a:ext cx="6981480" cy="6857640"/>
          </a:xfrm>
          <a:prstGeom prst="rect">
            <a:avLst/>
          </a:prstGeom>
          <a:ln>
            <a:noFill/>
          </a:ln>
        </p:spPr>
      </p:pic>
      <p:sp>
        <p:nvSpPr>
          <p:cNvPr id="162" name="CustomShape 1"/>
          <p:cNvSpPr/>
          <p:nvPr/>
        </p:nvSpPr>
        <p:spPr>
          <a:xfrm>
            <a:off x="6095880" y="624960"/>
            <a:ext cx="848520" cy="456120"/>
          </a:xfrm>
          <a:prstGeom prst="rect">
            <a:avLst/>
          </a:prstGeom>
          <a:solidFill>
            <a:srgbClr val="ffff00"/>
          </a:solidFill>
          <a:ln>
            <a:noFill/>
          </a:ln>
        </p:spPr>
        <p:style>
          <a:lnRef idx="0"/>
          <a:fillRef idx="0"/>
          <a:effectRef idx="0"/>
          <a:fontRef idx="minor"/>
        </p:style>
        <p:txBody>
          <a:bodyPr lIns="90000" rIns="90000" tIns="45000" bIns="45000">
            <a:spAutoFit/>
          </a:bodyPr>
          <a:p>
            <a:pPr>
              <a:lnSpc>
                <a:spcPct val="100000"/>
              </a:lnSpc>
            </a:pPr>
            <a:r>
              <a:rPr b="0" lang="en-AU" sz="2400" spc="-1" strike="noStrike">
                <a:solidFill>
                  <a:srgbClr val="000000"/>
                </a:solidFill>
                <a:latin typeface="Calibri"/>
              </a:rPr>
              <a:t>Solar</a:t>
            </a:r>
            <a:endParaRPr b="0" lang="en-AU" sz="2400" spc="-1" strike="noStrike">
              <a:latin typeface="Arial"/>
            </a:endParaRPr>
          </a:p>
        </p:txBody>
      </p:sp>
      <p:sp>
        <p:nvSpPr>
          <p:cNvPr id="163" name="CustomShape 2"/>
          <p:cNvSpPr/>
          <p:nvPr/>
        </p:nvSpPr>
        <p:spPr>
          <a:xfrm>
            <a:off x="5226840" y="4312440"/>
            <a:ext cx="3002400" cy="395280"/>
          </a:xfrm>
          <a:prstGeom prst="rect">
            <a:avLst/>
          </a:prstGeom>
          <a:solidFill>
            <a:srgbClr val="92d050"/>
          </a:solidFill>
          <a:ln>
            <a:noFill/>
          </a:ln>
        </p:spPr>
        <p:style>
          <a:lnRef idx="0"/>
          <a:fillRef idx="0"/>
          <a:effectRef idx="0"/>
          <a:fontRef idx="minor"/>
        </p:style>
        <p:txBody>
          <a:bodyPr lIns="90000" rIns="90000" tIns="45000" bIns="45000">
            <a:spAutoFit/>
          </a:bodyPr>
          <a:p>
            <a:pPr>
              <a:lnSpc>
                <a:spcPct val="100000"/>
              </a:lnSpc>
            </a:pPr>
            <a:r>
              <a:rPr b="0" lang="en-AU" sz="2000" spc="-1" strike="noStrike">
                <a:solidFill>
                  <a:srgbClr val="000000"/>
                </a:solidFill>
                <a:latin typeface="Calibri"/>
              </a:rPr>
              <a:t>Greenhouse + Urban Heat?</a:t>
            </a:r>
            <a:endParaRPr b="0" lang="en-AU" sz="20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4" name="Picture 2" descr=""/>
          <p:cNvPicPr/>
          <p:nvPr/>
        </p:nvPicPr>
        <p:blipFill>
          <a:blip r:embed="rId1"/>
          <a:stretch/>
        </p:blipFill>
        <p:spPr>
          <a:xfrm>
            <a:off x="885960" y="166320"/>
            <a:ext cx="8300520" cy="6691320"/>
          </a:xfrm>
          <a:prstGeom prst="rect">
            <a:avLst/>
          </a:prstGeom>
          <a:ln>
            <a:noFill/>
          </a:ln>
        </p:spPr>
      </p:pic>
      <p:sp>
        <p:nvSpPr>
          <p:cNvPr id="165" name="CustomShape 1"/>
          <p:cNvSpPr/>
          <p:nvPr/>
        </p:nvSpPr>
        <p:spPr>
          <a:xfrm>
            <a:off x="9372600" y="500040"/>
            <a:ext cx="2471400" cy="22233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AU" sz="2800" spc="-1" strike="noStrike">
                <a:solidFill>
                  <a:srgbClr val="000000"/>
                </a:solidFill>
                <a:latin typeface="Calibri"/>
              </a:rPr>
              <a:t>Minimums …… increasing </a:t>
            </a:r>
            <a:endParaRPr b="0" lang="en-AU" sz="2800" spc="-1" strike="noStrike">
              <a:latin typeface="Arial"/>
            </a:endParaRPr>
          </a:p>
          <a:p>
            <a:pPr>
              <a:lnSpc>
                <a:spcPct val="100000"/>
              </a:lnSpc>
            </a:pPr>
            <a:r>
              <a:rPr b="1" lang="en-AU" sz="2800" spc="-1" strike="noStrike">
                <a:solidFill>
                  <a:srgbClr val="000000"/>
                </a:solidFill>
                <a:latin typeface="Calibri"/>
              </a:rPr>
              <a:t>        </a:t>
            </a:r>
            <a:r>
              <a:rPr b="1" lang="en-AU" sz="2800" spc="-1" strike="noStrike">
                <a:solidFill>
                  <a:srgbClr val="000000"/>
                </a:solidFill>
                <a:latin typeface="Calibri"/>
              </a:rPr>
              <a:t>&amp;</a:t>
            </a:r>
            <a:endParaRPr b="0" lang="en-AU" sz="2800" spc="-1" strike="noStrike">
              <a:latin typeface="Arial"/>
            </a:endParaRPr>
          </a:p>
          <a:p>
            <a:pPr>
              <a:lnSpc>
                <a:spcPct val="100000"/>
              </a:lnSpc>
            </a:pPr>
            <a:r>
              <a:rPr b="1" lang="en-AU" sz="2800" spc="-1" strike="noStrike">
                <a:solidFill>
                  <a:srgbClr val="000000"/>
                </a:solidFill>
                <a:latin typeface="Calibri"/>
              </a:rPr>
              <a:t>Maximums ___ decreasing</a:t>
            </a:r>
            <a:endParaRPr b="0" lang="en-AU" sz="2800" spc="-1" strike="noStrike">
              <a:latin typeface="Arial"/>
            </a:endParaRPr>
          </a:p>
        </p:txBody>
      </p:sp>
      <p:sp>
        <p:nvSpPr>
          <p:cNvPr id="166" name="CustomShape 2"/>
          <p:cNvSpPr/>
          <p:nvPr/>
        </p:nvSpPr>
        <p:spPr>
          <a:xfrm>
            <a:off x="9372600" y="3529080"/>
            <a:ext cx="2342880" cy="13701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AU" sz="2800" spc="-1" strike="noStrike">
                <a:solidFill>
                  <a:srgbClr val="000000"/>
                </a:solidFill>
                <a:latin typeface="Calibri"/>
              </a:rPr>
              <a:t>Averaging of Min &amp; Max distorts reality</a:t>
            </a:r>
            <a:endParaRPr b="0" lang="en-AU" sz="28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TextShape 1"/>
          <p:cNvSpPr txBox="1"/>
          <p:nvPr/>
        </p:nvSpPr>
        <p:spPr>
          <a:xfrm>
            <a:off x="685800" y="323640"/>
            <a:ext cx="10806120" cy="1325160"/>
          </a:xfrm>
          <a:prstGeom prst="rect">
            <a:avLst/>
          </a:prstGeom>
          <a:solidFill>
            <a:srgbClr val="0070c0"/>
          </a:solidFill>
          <a:ln>
            <a:noFill/>
          </a:ln>
        </p:spPr>
        <p:txBody>
          <a:bodyPr anchor="ctr">
            <a:noAutofit/>
          </a:bodyPr>
          <a:p>
            <a:pPr algn="ctr">
              <a:lnSpc>
                <a:spcPct val="90000"/>
              </a:lnSpc>
            </a:pPr>
            <a:r>
              <a:rPr b="1" lang="en-US" sz="4400" spc="-1" strike="noStrike">
                <a:solidFill>
                  <a:srgbClr val="ffffff"/>
                </a:solidFill>
                <a:latin typeface="Calibri Light"/>
              </a:rPr>
              <a:t>Raw &amp; Adjusted Nevada Minimum Temperature</a:t>
            </a:r>
            <a:endParaRPr b="0" lang="en-US" sz="4400" spc="-1" strike="noStrike">
              <a:solidFill>
                <a:srgbClr val="000000"/>
              </a:solidFill>
              <a:latin typeface="Calibri"/>
            </a:endParaRPr>
          </a:p>
        </p:txBody>
      </p:sp>
      <p:pic>
        <p:nvPicPr>
          <p:cNvPr id="168" name="Content Placeholder 4" descr=""/>
          <p:cNvPicPr/>
          <p:nvPr/>
        </p:nvPicPr>
        <p:blipFill>
          <a:blip r:embed="rId1"/>
          <a:stretch/>
        </p:blipFill>
        <p:spPr>
          <a:xfrm>
            <a:off x="838080" y="1649160"/>
            <a:ext cx="10688400" cy="5471640"/>
          </a:xfrm>
          <a:prstGeom prst="rect">
            <a:avLst/>
          </a:prstGeom>
          <a:ln>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1" name="Picture 2" descr=""/>
          <p:cNvPicPr/>
          <p:nvPr/>
        </p:nvPicPr>
        <p:blipFill>
          <a:blip r:embed="rId1"/>
          <a:stretch/>
        </p:blipFill>
        <p:spPr>
          <a:xfrm>
            <a:off x="717480" y="0"/>
            <a:ext cx="10756800" cy="6857640"/>
          </a:xfrm>
          <a:prstGeom prst="rect">
            <a:avLst/>
          </a:prstGeom>
          <a:ln>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9" name="Picture 3" descr=""/>
          <p:cNvPicPr/>
          <p:nvPr/>
        </p:nvPicPr>
        <p:blipFill>
          <a:blip r:embed="rId1"/>
          <a:stretch/>
        </p:blipFill>
        <p:spPr>
          <a:xfrm>
            <a:off x="514440" y="0"/>
            <a:ext cx="11115360" cy="7543440"/>
          </a:xfrm>
          <a:prstGeom prst="rect">
            <a:avLst/>
          </a:prstGeom>
          <a:ln w="936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TextShape 1"/>
          <p:cNvSpPr txBox="1"/>
          <p:nvPr/>
        </p:nvSpPr>
        <p:spPr>
          <a:xfrm>
            <a:off x="838080" y="365040"/>
            <a:ext cx="10515240" cy="1325160"/>
          </a:xfrm>
          <a:prstGeom prst="rect">
            <a:avLst/>
          </a:prstGeom>
          <a:solidFill>
            <a:srgbClr val="0070c0"/>
          </a:solidFill>
          <a:ln>
            <a:noFill/>
          </a:ln>
        </p:spPr>
        <p:txBody>
          <a:bodyPr anchor="ctr">
            <a:noAutofit/>
          </a:bodyPr>
          <a:p>
            <a:pPr algn="ctr">
              <a:lnSpc>
                <a:spcPct val="90000"/>
              </a:lnSpc>
            </a:pPr>
            <a:r>
              <a:rPr b="1" lang="en-US" sz="5400" spc="-1" strike="noStrike">
                <a:solidFill>
                  <a:srgbClr val="ffffff"/>
                </a:solidFill>
                <a:latin typeface="Calibri Light"/>
              </a:rPr>
              <a:t>Land Temperature Data </a:t>
            </a:r>
            <a:r>
              <a:rPr b="0" lang="en-US" sz="3390" spc="-1" strike="noStrike">
                <a:solidFill>
                  <a:srgbClr val="ffffff"/>
                </a:solidFill>
                <a:latin typeface="Calibri Light"/>
              </a:rPr>
              <a:t>– December 2017</a:t>
            </a:r>
            <a:endParaRPr b="0" lang="en-US" sz="3390" spc="-1" strike="noStrike">
              <a:solidFill>
                <a:srgbClr val="000000"/>
              </a:solidFill>
              <a:latin typeface="Calibri"/>
            </a:endParaRPr>
          </a:p>
        </p:txBody>
      </p:sp>
      <p:pic>
        <p:nvPicPr>
          <p:cNvPr id="171" name="Picture 2" descr=""/>
          <p:cNvPicPr/>
          <p:nvPr/>
        </p:nvPicPr>
        <p:blipFill>
          <a:blip r:embed="rId1"/>
          <a:stretch/>
        </p:blipFill>
        <p:spPr>
          <a:xfrm>
            <a:off x="1406880" y="1690560"/>
            <a:ext cx="8179920" cy="5129640"/>
          </a:xfrm>
          <a:prstGeom prst="rect">
            <a:avLst/>
          </a:prstGeom>
          <a:ln>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TextShape 1"/>
          <p:cNvSpPr txBox="1"/>
          <p:nvPr/>
        </p:nvSpPr>
        <p:spPr>
          <a:xfrm>
            <a:off x="609840" y="214920"/>
            <a:ext cx="11166120" cy="1224360"/>
          </a:xfrm>
          <a:prstGeom prst="rect">
            <a:avLst/>
          </a:prstGeom>
          <a:solidFill>
            <a:srgbClr val="0070c0"/>
          </a:solidFill>
          <a:ln>
            <a:noFill/>
          </a:ln>
        </p:spPr>
        <p:txBody>
          <a:bodyPr anchor="ctr">
            <a:normAutofit fontScale="70000"/>
          </a:bodyPr>
          <a:p>
            <a:pPr>
              <a:lnSpc>
                <a:spcPct val="90000"/>
              </a:lnSpc>
            </a:pPr>
            <a:r>
              <a:rPr b="1" lang="en-US" sz="5300" spc="-1" strike="noStrike">
                <a:solidFill>
                  <a:srgbClr val="ffffff"/>
                </a:solidFill>
                <a:latin typeface="Calibri Light"/>
              </a:rPr>
              <a:t>Manipulated Temperature Data </a:t>
            </a:r>
            <a:r>
              <a:rPr b="0" lang="en-US" sz="4400" spc="-1" strike="noStrike">
                <a:solidFill>
                  <a:srgbClr val="ffffff"/>
                </a:solidFill>
                <a:latin typeface="Calibri Light"/>
              </a:rPr>
              <a:t>– </a:t>
            </a:r>
            <a:r>
              <a:rPr b="0" lang="en-US" sz="4000" spc="-1" strike="noStrike">
                <a:solidFill>
                  <a:srgbClr val="ffffff"/>
                </a:solidFill>
                <a:latin typeface="Calibri Light"/>
              </a:rPr>
              <a:t>December 2017</a:t>
            </a:r>
            <a:endParaRPr b="0" lang="en-US" sz="4000" spc="-1" strike="noStrike">
              <a:solidFill>
                <a:srgbClr val="000000"/>
              </a:solidFill>
              <a:latin typeface="Calibri"/>
            </a:endParaRPr>
          </a:p>
        </p:txBody>
      </p:sp>
      <p:pic>
        <p:nvPicPr>
          <p:cNvPr id="173" name="Picture 2" descr=""/>
          <p:cNvPicPr/>
          <p:nvPr/>
        </p:nvPicPr>
        <p:blipFill>
          <a:blip r:embed="rId1"/>
          <a:stretch/>
        </p:blipFill>
        <p:spPr>
          <a:xfrm>
            <a:off x="1753920" y="1440000"/>
            <a:ext cx="8539560" cy="5359320"/>
          </a:xfrm>
          <a:prstGeom prst="rect">
            <a:avLst/>
          </a:prstGeom>
          <a:ln>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TextShape 1"/>
          <p:cNvSpPr txBox="1"/>
          <p:nvPr/>
        </p:nvSpPr>
        <p:spPr>
          <a:xfrm>
            <a:off x="1523880" y="1122480"/>
            <a:ext cx="9143640" cy="2387160"/>
          </a:xfrm>
          <a:prstGeom prst="rect">
            <a:avLst/>
          </a:prstGeom>
          <a:noFill/>
          <a:ln>
            <a:noFill/>
          </a:ln>
        </p:spPr>
        <p:txBody>
          <a:bodyPr anchor="b">
            <a:normAutofit/>
          </a:bodyPr>
          <a:p>
            <a:pPr algn="ctr">
              <a:lnSpc>
                <a:spcPct val="90000"/>
              </a:lnSpc>
            </a:pPr>
            <a:r>
              <a:rPr b="1" lang="en-US" sz="6600" spc="-1" strike="noStrike">
                <a:solidFill>
                  <a:srgbClr val="0070c0"/>
                </a:solidFill>
                <a:latin typeface="Calibri Light"/>
              </a:rPr>
              <a:t>Climate Change Presentation </a:t>
            </a:r>
            <a:r>
              <a:rPr b="1" lang="en-US" sz="4000" spc="-1" strike="noStrike">
                <a:solidFill>
                  <a:srgbClr val="000000"/>
                </a:solidFill>
                <a:latin typeface="Calibri Light"/>
              </a:rPr>
              <a:t>(2)</a:t>
            </a:r>
            <a:endParaRPr b="0" lang="en-US" sz="4000" spc="-1" strike="noStrike">
              <a:solidFill>
                <a:srgbClr val="000000"/>
              </a:solidFill>
              <a:latin typeface="Calibri"/>
            </a:endParaRPr>
          </a:p>
        </p:txBody>
      </p:sp>
      <p:sp>
        <p:nvSpPr>
          <p:cNvPr id="175" name="TextShape 2"/>
          <p:cNvSpPr txBox="1"/>
          <p:nvPr/>
        </p:nvSpPr>
        <p:spPr>
          <a:xfrm>
            <a:off x="1523880" y="3602160"/>
            <a:ext cx="9143640" cy="1655280"/>
          </a:xfrm>
          <a:prstGeom prst="rect">
            <a:avLst/>
          </a:prstGeom>
          <a:solidFill>
            <a:srgbClr val="ffff00"/>
          </a:solidFill>
          <a:ln>
            <a:noFill/>
          </a:ln>
        </p:spPr>
        <p:txBody>
          <a:bodyPr>
            <a:normAutofit/>
          </a:bodyPr>
          <a:p>
            <a:pPr algn="ctr">
              <a:lnSpc>
                <a:spcPct val="90000"/>
              </a:lnSpc>
              <a:spcBef>
                <a:spcPts val="1001"/>
              </a:spcBef>
            </a:pPr>
            <a:r>
              <a:rPr b="1" lang="en-AU" sz="5400" spc="-1" strike="noStrike">
                <a:solidFill>
                  <a:srgbClr val="000000"/>
                </a:solidFill>
                <a:latin typeface="Calibri"/>
              </a:rPr>
              <a:t>Catastrophe or Natural Cycles?</a:t>
            </a:r>
            <a:endParaRPr b="0" lang="en-AU" sz="54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TextShape 1"/>
          <p:cNvSpPr txBox="1"/>
          <p:nvPr/>
        </p:nvSpPr>
        <p:spPr>
          <a:xfrm>
            <a:off x="664920" y="365040"/>
            <a:ext cx="10688400" cy="1325160"/>
          </a:xfrm>
          <a:prstGeom prst="rect">
            <a:avLst/>
          </a:prstGeom>
          <a:solidFill>
            <a:srgbClr val="0070c0"/>
          </a:solidFill>
          <a:ln>
            <a:noFill/>
          </a:ln>
        </p:spPr>
        <p:txBody>
          <a:bodyPr anchor="ctr">
            <a:normAutofit fontScale="78000"/>
          </a:bodyPr>
          <a:p>
            <a:pPr algn="ctr">
              <a:lnSpc>
                <a:spcPct val="90000"/>
              </a:lnSpc>
            </a:pPr>
            <a:r>
              <a:rPr b="1" lang="en-US" sz="5400" spc="-1" strike="noStrike">
                <a:solidFill>
                  <a:srgbClr val="ffffff"/>
                </a:solidFill>
                <a:latin typeface="Calibri Light"/>
              </a:rPr>
              <a:t>What about rising sea levels?</a:t>
            </a:r>
            <a:endParaRPr b="0" lang="en-US" sz="5400" spc="-1" strike="noStrike">
              <a:solidFill>
                <a:srgbClr val="000000"/>
              </a:solidFill>
              <a:latin typeface="Calibri"/>
            </a:endParaRPr>
          </a:p>
        </p:txBody>
      </p:sp>
      <p:pic>
        <p:nvPicPr>
          <p:cNvPr id="177" name="Picture 2" descr=""/>
          <p:cNvPicPr/>
          <p:nvPr/>
        </p:nvPicPr>
        <p:blipFill>
          <a:blip r:embed="rId1"/>
          <a:stretch/>
        </p:blipFill>
        <p:spPr>
          <a:xfrm>
            <a:off x="1167840" y="1690560"/>
            <a:ext cx="9471960" cy="5167080"/>
          </a:xfrm>
          <a:prstGeom prst="rect">
            <a:avLst/>
          </a:prstGeom>
          <a:ln>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8" name="Picture 1" descr=""/>
          <p:cNvPicPr/>
          <p:nvPr/>
        </p:nvPicPr>
        <p:blipFill>
          <a:blip r:embed="rId1"/>
          <a:stretch/>
        </p:blipFill>
        <p:spPr>
          <a:xfrm>
            <a:off x="1523880" y="0"/>
            <a:ext cx="6624720" cy="6857640"/>
          </a:xfrm>
          <a:prstGeom prst="rect">
            <a:avLst/>
          </a:prstGeom>
          <a:ln>
            <a:noFill/>
          </a:ln>
        </p:spPr>
      </p:pic>
      <p:sp>
        <p:nvSpPr>
          <p:cNvPr id="179" name="CustomShape 1"/>
          <p:cNvSpPr/>
          <p:nvPr/>
        </p:nvSpPr>
        <p:spPr>
          <a:xfrm>
            <a:off x="8368200" y="194040"/>
            <a:ext cx="2936880" cy="88686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AU" sz="3600" spc="-1" strike="noStrike">
                <a:solidFill>
                  <a:srgbClr val="000000"/>
                </a:solidFill>
                <a:latin typeface="Calibri"/>
              </a:rPr>
              <a:t>Honolulu, Hawaii</a:t>
            </a:r>
            <a:endParaRPr b="0" lang="en-AU" sz="3600" spc="-1" strike="noStrike">
              <a:latin typeface="Arial"/>
            </a:endParaRPr>
          </a:p>
          <a:p>
            <a:pPr>
              <a:lnSpc>
                <a:spcPct val="100000"/>
              </a:lnSpc>
            </a:pPr>
            <a:endParaRPr b="0" lang="en-AU" sz="3600" spc="-1" strike="noStrike">
              <a:latin typeface="Arial"/>
            </a:endParaRPr>
          </a:p>
          <a:p>
            <a:pPr>
              <a:lnSpc>
                <a:spcPct val="100000"/>
              </a:lnSpc>
            </a:pPr>
            <a:endParaRPr b="0" lang="en-AU" sz="3600" spc="-1" strike="noStrike">
              <a:latin typeface="Arial"/>
            </a:endParaRPr>
          </a:p>
          <a:p>
            <a:pPr>
              <a:lnSpc>
                <a:spcPct val="100000"/>
              </a:lnSpc>
            </a:pPr>
            <a:r>
              <a:rPr b="0" lang="en-AU" sz="3600" spc="-1" strike="noStrike">
                <a:solidFill>
                  <a:srgbClr val="000000"/>
                </a:solidFill>
                <a:latin typeface="Calibri"/>
              </a:rPr>
              <a:t>Wismar, Germany</a:t>
            </a:r>
            <a:endParaRPr b="0" lang="en-AU" sz="3600" spc="-1" strike="noStrike">
              <a:latin typeface="Arial"/>
            </a:endParaRPr>
          </a:p>
          <a:p>
            <a:pPr>
              <a:lnSpc>
                <a:spcPct val="100000"/>
              </a:lnSpc>
            </a:pPr>
            <a:endParaRPr b="0" lang="en-AU" sz="3600" spc="-1" strike="noStrike">
              <a:latin typeface="Arial"/>
            </a:endParaRPr>
          </a:p>
          <a:p>
            <a:pPr>
              <a:lnSpc>
                <a:spcPct val="100000"/>
              </a:lnSpc>
            </a:pPr>
            <a:endParaRPr b="0" lang="en-AU" sz="3600" spc="-1" strike="noStrike">
              <a:latin typeface="Arial"/>
            </a:endParaRPr>
          </a:p>
          <a:p>
            <a:pPr>
              <a:lnSpc>
                <a:spcPct val="100000"/>
              </a:lnSpc>
            </a:pPr>
            <a:r>
              <a:rPr b="0" lang="en-AU" sz="3600" spc="-1" strike="noStrike">
                <a:solidFill>
                  <a:srgbClr val="000000"/>
                </a:solidFill>
                <a:latin typeface="Calibri"/>
              </a:rPr>
              <a:t>Stockholm, Sweden</a:t>
            </a:r>
            <a:endParaRPr b="0" lang="en-AU" sz="3600" spc="-1" strike="noStrike">
              <a:latin typeface="Arial"/>
            </a:endParaRPr>
          </a:p>
          <a:p>
            <a:pPr>
              <a:lnSpc>
                <a:spcPct val="100000"/>
              </a:lnSpc>
            </a:pPr>
            <a:endParaRPr b="0" lang="en-AU" sz="3600" spc="-1" strike="noStrike">
              <a:latin typeface="Arial"/>
            </a:endParaRPr>
          </a:p>
          <a:p>
            <a:pPr>
              <a:lnSpc>
                <a:spcPct val="100000"/>
              </a:lnSpc>
            </a:pPr>
            <a:endParaRPr b="0" lang="en-AU" sz="3600" spc="-1" strike="noStrike">
              <a:latin typeface="Arial"/>
            </a:endParaRPr>
          </a:p>
          <a:p>
            <a:pPr>
              <a:lnSpc>
                <a:spcPct val="100000"/>
              </a:lnSpc>
            </a:pPr>
            <a:endParaRPr b="0" lang="en-AU" sz="3600" spc="-1" strike="noStrike">
              <a:latin typeface="Arial"/>
            </a:endParaRPr>
          </a:p>
          <a:p>
            <a:pPr>
              <a:lnSpc>
                <a:spcPct val="100000"/>
              </a:lnSpc>
            </a:pPr>
            <a:endParaRPr b="0" lang="en-AU" sz="3600" spc="-1" strike="noStrike">
              <a:latin typeface="Arial"/>
            </a:endParaRPr>
          </a:p>
          <a:p>
            <a:pPr>
              <a:lnSpc>
                <a:spcPct val="100000"/>
              </a:lnSpc>
            </a:pPr>
            <a:endParaRPr b="0" lang="en-AU" sz="3600" spc="-1" strike="noStrike">
              <a:latin typeface="Arial"/>
            </a:endParaRPr>
          </a:p>
          <a:p>
            <a:pPr>
              <a:lnSpc>
                <a:spcPct val="100000"/>
              </a:lnSpc>
            </a:pPr>
            <a:endParaRPr b="0" lang="en-AU" sz="3600" spc="-1" strike="noStrike">
              <a:latin typeface="Arial"/>
            </a:endParaRPr>
          </a:p>
          <a:p>
            <a:pPr>
              <a:lnSpc>
                <a:spcPct val="100000"/>
              </a:lnSpc>
            </a:pPr>
            <a:endParaRPr b="0" lang="en-AU" sz="36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TextShape 1"/>
          <p:cNvSpPr txBox="1"/>
          <p:nvPr/>
        </p:nvSpPr>
        <p:spPr>
          <a:xfrm>
            <a:off x="838080" y="365040"/>
            <a:ext cx="10515240" cy="1325160"/>
          </a:xfrm>
          <a:prstGeom prst="rect">
            <a:avLst/>
          </a:prstGeom>
          <a:solidFill>
            <a:srgbClr val="0070c0"/>
          </a:solidFill>
          <a:ln>
            <a:noFill/>
          </a:ln>
        </p:spPr>
        <p:txBody>
          <a:bodyPr anchor="ctr">
            <a:normAutofit fontScale="78000"/>
          </a:bodyPr>
          <a:p>
            <a:pPr algn="ctr">
              <a:lnSpc>
                <a:spcPct val="90000"/>
              </a:lnSpc>
            </a:pPr>
            <a:r>
              <a:rPr b="1" lang="en-US" sz="5400" spc="-1" strike="noStrike">
                <a:solidFill>
                  <a:srgbClr val="ffffff"/>
                </a:solidFill>
                <a:latin typeface="Calibri Light"/>
              </a:rPr>
              <a:t>Which correlates more closely?</a:t>
            </a:r>
            <a:endParaRPr b="0" lang="en-US" sz="5400" spc="-1" strike="noStrike">
              <a:solidFill>
                <a:srgbClr val="000000"/>
              </a:solidFill>
              <a:latin typeface="Calibri"/>
            </a:endParaRPr>
          </a:p>
        </p:txBody>
      </p:sp>
      <p:pic>
        <p:nvPicPr>
          <p:cNvPr id="181" name="Picture 2" descr=""/>
          <p:cNvPicPr/>
          <p:nvPr/>
        </p:nvPicPr>
        <p:blipFill>
          <a:blip r:embed="rId1"/>
          <a:stretch/>
        </p:blipFill>
        <p:spPr>
          <a:xfrm>
            <a:off x="838080" y="1690560"/>
            <a:ext cx="10515240" cy="5167080"/>
          </a:xfrm>
          <a:prstGeom prst="rect">
            <a:avLst/>
          </a:prstGeom>
          <a:ln>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TextShape 1"/>
          <p:cNvSpPr txBox="1"/>
          <p:nvPr/>
        </p:nvSpPr>
        <p:spPr>
          <a:xfrm>
            <a:off x="762120" y="214920"/>
            <a:ext cx="10750680" cy="1224360"/>
          </a:xfrm>
          <a:prstGeom prst="rect">
            <a:avLst/>
          </a:prstGeom>
          <a:solidFill>
            <a:srgbClr val="0070c0"/>
          </a:solidFill>
          <a:ln>
            <a:noFill/>
          </a:ln>
        </p:spPr>
        <p:txBody>
          <a:bodyPr anchor="ctr">
            <a:noAutofit/>
          </a:bodyPr>
          <a:p>
            <a:pPr algn="ctr">
              <a:lnSpc>
                <a:spcPct val="90000"/>
              </a:lnSpc>
            </a:pPr>
            <a:r>
              <a:rPr b="1" lang="en-US" sz="4800" spc="-1" strike="noStrike">
                <a:solidFill>
                  <a:srgbClr val="ffffff"/>
                </a:solidFill>
                <a:latin typeface="Calibri Light"/>
              </a:rPr>
              <a:t>Celestial cycles that affect the solar radiation striking earth</a:t>
            </a:r>
            <a:endParaRPr b="0" lang="en-US" sz="4800" spc="-1" strike="noStrike">
              <a:solidFill>
                <a:srgbClr val="000000"/>
              </a:solidFill>
              <a:latin typeface="Calibri"/>
            </a:endParaRPr>
          </a:p>
        </p:txBody>
      </p:sp>
      <p:pic>
        <p:nvPicPr>
          <p:cNvPr id="183" name="Picture 2" descr=""/>
          <p:cNvPicPr/>
          <p:nvPr/>
        </p:nvPicPr>
        <p:blipFill>
          <a:blip r:embed="rId1"/>
          <a:stretch/>
        </p:blipFill>
        <p:spPr>
          <a:xfrm>
            <a:off x="762120" y="1438920"/>
            <a:ext cx="10861560" cy="5418720"/>
          </a:xfrm>
          <a:prstGeom prst="rect">
            <a:avLst/>
          </a:prstGeom>
          <a:ln>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TextShape 1"/>
          <p:cNvSpPr txBox="1"/>
          <p:nvPr/>
        </p:nvSpPr>
        <p:spPr>
          <a:xfrm>
            <a:off x="838080" y="365040"/>
            <a:ext cx="10515240" cy="1325160"/>
          </a:xfrm>
          <a:prstGeom prst="rect">
            <a:avLst/>
          </a:prstGeom>
          <a:solidFill>
            <a:srgbClr val="0070c0"/>
          </a:solidFill>
          <a:ln>
            <a:noFill/>
          </a:ln>
        </p:spPr>
        <p:txBody>
          <a:bodyPr anchor="ctr">
            <a:normAutofit fontScale="78000"/>
          </a:bodyPr>
          <a:p>
            <a:pPr algn="ctr">
              <a:lnSpc>
                <a:spcPct val="90000"/>
              </a:lnSpc>
            </a:pPr>
            <a:r>
              <a:rPr b="1" lang="en-US" sz="5400" spc="-1" strike="noStrike">
                <a:solidFill>
                  <a:srgbClr val="000000"/>
                </a:solidFill>
                <a:latin typeface="Calibri Light"/>
              </a:rPr>
              <a:t>What's happening to the sun?</a:t>
            </a:r>
            <a:endParaRPr b="0" lang="en-US" sz="5400" spc="-1" strike="noStrike">
              <a:solidFill>
                <a:srgbClr val="000000"/>
              </a:solidFill>
              <a:latin typeface="Calibri"/>
            </a:endParaRPr>
          </a:p>
        </p:txBody>
      </p:sp>
      <p:pic>
        <p:nvPicPr>
          <p:cNvPr id="185" name="Picture 2" descr=""/>
          <p:cNvPicPr/>
          <p:nvPr/>
        </p:nvPicPr>
        <p:blipFill>
          <a:blip r:embed="rId1"/>
          <a:stretch/>
        </p:blipFill>
        <p:spPr>
          <a:xfrm>
            <a:off x="2906640" y="1690560"/>
            <a:ext cx="6649200" cy="5167080"/>
          </a:xfrm>
          <a:prstGeom prst="rect">
            <a:avLst/>
          </a:prstGeom>
          <a:ln>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 name="TextShape 1"/>
          <p:cNvSpPr txBox="1"/>
          <p:nvPr/>
        </p:nvSpPr>
        <p:spPr>
          <a:xfrm>
            <a:off x="838080" y="365040"/>
            <a:ext cx="10515240" cy="1325160"/>
          </a:xfrm>
          <a:prstGeom prst="rect">
            <a:avLst/>
          </a:prstGeom>
          <a:solidFill>
            <a:srgbClr val="0070c0"/>
          </a:solidFill>
          <a:ln>
            <a:noFill/>
          </a:ln>
        </p:spPr>
        <p:txBody>
          <a:bodyPr anchor="ctr">
            <a:normAutofit fontScale="78000"/>
          </a:bodyPr>
          <a:p>
            <a:pPr algn="ctr">
              <a:lnSpc>
                <a:spcPct val="90000"/>
              </a:lnSpc>
            </a:pPr>
            <a:r>
              <a:rPr b="1" lang="en-US" sz="5400" spc="-1" strike="noStrike">
                <a:solidFill>
                  <a:srgbClr val="ffffff"/>
                </a:solidFill>
                <a:latin typeface="Calibri Light"/>
              </a:rPr>
              <a:t>It might get cooler... not warmer!</a:t>
            </a:r>
            <a:endParaRPr b="0" lang="en-US" sz="5400" spc="-1" strike="noStrike">
              <a:solidFill>
                <a:srgbClr val="000000"/>
              </a:solidFill>
              <a:latin typeface="Calibri"/>
            </a:endParaRPr>
          </a:p>
        </p:txBody>
      </p:sp>
      <p:sp>
        <p:nvSpPr>
          <p:cNvPr id="187" name="TextShape 2"/>
          <p:cNvSpPr txBox="1"/>
          <p:nvPr/>
        </p:nvSpPr>
        <p:spPr>
          <a:xfrm>
            <a:off x="838080" y="1690560"/>
            <a:ext cx="10515240" cy="4763880"/>
          </a:xfrm>
          <a:prstGeom prst="rect">
            <a:avLst/>
          </a:prstGeom>
          <a:solidFill>
            <a:srgbClr val="ffff00"/>
          </a:solidFill>
          <a:ln>
            <a:noFill/>
          </a:ln>
        </p:spPr>
        <p:txBody>
          <a:bodyPr>
            <a:noAutofit/>
          </a:bodyPr>
          <a:p>
            <a:pPr>
              <a:lnSpc>
                <a:spcPct val="90000"/>
              </a:lnSpc>
              <a:spcBef>
                <a:spcPts val="1001"/>
              </a:spcBef>
            </a:pPr>
            <a:endParaRPr b="0" lang="en-US" sz="2800" spc="-1" strike="noStrike">
              <a:solidFill>
                <a:srgbClr val="000000"/>
              </a:solidFill>
              <a:latin typeface="Calibri"/>
            </a:endParaRPr>
          </a:p>
          <a:p>
            <a:pPr>
              <a:lnSpc>
                <a:spcPct val="90000"/>
              </a:lnSpc>
              <a:spcBef>
                <a:spcPts val="1001"/>
              </a:spcBef>
            </a:pPr>
            <a:r>
              <a:rPr b="0" lang="en-US" sz="4800" spc="-1" strike="noStrike">
                <a:solidFill>
                  <a:srgbClr val="333333"/>
                </a:solidFill>
                <a:latin typeface="Helvetica Neue"/>
              </a:rPr>
              <a:t>A significant reduction in solar activity during Cycle 26, covering the decade from 2030-2040, could see another solar minimum equal to the ‘Maunder minimum’ 300-370 years ago during the Little Ice Age (LIA)</a:t>
            </a:r>
            <a:endParaRPr b="0" lang="en-US" sz="4800" spc="-1" strike="noStrike">
              <a:solidFill>
                <a:srgbClr val="000000"/>
              </a:solidFill>
              <a:latin typeface="Calibri"/>
            </a:endParaRPr>
          </a:p>
          <a:p>
            <a:pPr>
              <a:lnSpc>
                <a:spcPct val="90000"/>
              </a:lnSpc>
              <a:spcBef>
                <a:spcPts val="1001"/>
              </a:spcBef>
            </a:pPr>
            <a:endParaRPr b="0" lang="en-US" sz="4800" spc="-1" strike="noStrike">
              <a:solidFill>
                <a:srgbClr val="000000"/>
              </a:solidFill>
              <a:latin typeface="Calibri"/>
            </a:endParaRPr>
          </a:p>
          <a:p>
            <a:pPr>
              <a:lnSpc>
                <a:spcPct val="90000"/>
              </a:lnSpc>
              <a:spcBef>
                <a:spcPts val="1001"/>
              </a:spcBef>
            </a:pPr>
            <a:endParaRPr b="0" lang="en-US" sz="4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2" name="Picture 2" descr=""/>
          <p:cNvPicPr/>
          <p:nvPr/>
        </p:nvPicPr>
        <p:blipFill>
          <a:blip r:embed="rId1"/>
          <a:stretch/>
        </p:blipFill>
        <p:spPr>
          <a:xfrm>
            <a:off x="2694960" y="0"/>
            <a:ext cx="6801480" cy="6857640"/>
          </a:xfrm>
          <a:prstGeom prst="rect">
            <a:avLst/>
          </a:prstGeom>
          <a:ln>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TextShape 1"/>
          <p:cNvSpPr txBox="1"/>
          <p:nvPr/>
        </p:nvSpPr>
        <p:spPr>
          <a:xfrm>
            <a:off x="838080" y="365040"/>
            <a:ext cx="10515240" cy="1325160"/>
          </a:xfrm>
          <a:prstGeom prst="rect">
            <a:avLst/>
          </a:prstGeom>
          <a:solidFill>
            <a:srgbClr val="0070c0"/>
          </a:solidFill>
          <a:ln>
            <a:noFill/>
          </a:ln>
        </p:spPr>
        <p:txBody>
          <a:bodyPr anchor="ctr">
            <a:noAutofit/>
          </a:bodyPr>
          <a:p>
            <a:pPr algn="ctr">
              <a:lnSpc>
                <a:spcPct val="90000"/>
              </a:lnSpc>
            </a:pPr>
            <a:r>
              <a:rPr b="1" lang="en-US" sz="4400" spc="-1" strike="noStrike">
                <a:solidFill>
                  <a:srgbClr val="ffffff"/>
                </a:solidFill>
                <a:latin typeface="Calibri Light"/>
              </a:rPr>
              <a:t>Tropical Cyclones worse during LIA</a:t>
            </a:r>
            <a:br/>
            <a:r>
              <a:rPr b="1" lang="en-US" sz="4400" spc="-1" strike="noStrike">
                <a:solidFill>
                  <a:srgbClr val="ffffff"/>
                </a:solidFill>
                <a:latin typeface="Calibri Light"/>
              </a:rPr>
              <a:t> </a:t>
            </a:r>
            <a:r>
              <a:rPr b="0" lang="en-US" sz="2800" spc="-1" strike="noStrike">
                <a:solidFill>
                  <a:srgbClr val="ffffff"/>
                </a:solidFill>
                <a:latin typeface="Calibri Light"/>
              </a:rPr>
              <a:t>(Chilligoe Cave, North Qld, Nott et al 2007)</a:t>
            </a:r>
            <a:endParaRPr b="0" lang="en-US" sz="2800" spc="-1" strike="noStrike">
              <a:solidFill>
                <a:srgbClr val="000000"/>
              </a:solidFill>
              <a:latin typeface="Calibri"/>
            </a:endParaRPr>
          </a:p>
        </p:txBody>
      </p:sp>
      <p:pic>
        <p:nvPicPr>
          <p:cNvPr id="189" name="Content Placeholder 3" descr=""/>
          <p:cNvPicPr/>
          <p:nvPr/>
        </p:nvPicPr>
        <p:blipFill>
          <a:blip r:embed="rId1"/>
          <a:stretch/>
        </p:blipFill>
        <p:spPr>
          <a:xfrm>
            <a:off x="838080" y="1690560"/>
            <a:ext cx="10515240" cy="5028480"/>
          </a:xfrm>
          <a:prstGeom prst="rect">
            <a:avLst/>
          </a:prstGeom>
          <a:ln w="9360">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TextShape 1"/>
          <p:cNvSpPr txBox="1"/>
          <p:nvPr/>
        </p:nvSpPr>
        <p:spPr>
          <a:xfrm>
            <a:off x="838080" y="365040"/>
            <a:ext cx="10515240" cy="1325160"/>
          </a:xfrm>
          <a:prstGeom prst="rect">
            <a:avLst/>
          </a:prstGeom>
          <a:solidFill>
            <a:srgbClr val="0070c0"/>
          </a:solidFill>
          <a:ln>
            <a:noFill/>
          </a:ln>
        </p:spPr>
        <p:txBody>
          <a:bodyPr anchor="ctr">
            <a:normAutofit fontScale="94000"/>
          </a:bodyPr>
          <a:p>
            <a:pPr algn="ctr">
              <a:lnSpc>
                <a:spcPct val="90000"/>
              </a:lnSpc>
            </a:pPr>
            <a:r>
              <a:rPr b="1" lang="en-US" sz="4800" spc="-1" strike="noStrike">
                <a:solidFill>
                  <a:srgbClr val="ffffff"/>
                </a:solidFill>
                <a:latin typeface="Calibri Light"/>
              </a:rPr>
              <a:t>Tropical Cyclones in Australia 1970-2017</a:t>
            </a:r>
            <a:endParaRPr b="0" lang="en-US" sz="4800" spc="-1" strike="noStrike">
              <a:solidFill>
                <a:srgbClr val="000000"/>
              </a:solidFill>
              <a:latin typeface="Calibri"/>
            </a:endParaRPr>
          </a:p>
        </p:txBody>
      </p:sp>
      <p:pic>
        <p:nvPicPr>
          <p:cNvPr id="191" name="Content Placeholder 3" descr=""/>
          <p:cNvPicPr/>
          <p:nvPr/>
        </p:nvPicPr>
        <p:blipFill>
          <a:blip r:embed="rId1"/>
          <a:stretch/>
        </p:blipFill>
        <p:spPr>
          <a:xfrm>
            <a:off x="969840" y="1690560"/>
            <a:ext cx="10085760" cy="5167080"/>
          </a:xfrm>
          <a:prstGeom prst="rect">
            <a:avLst/>
          </a:prstGeom>
          <a:ln>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TextShape 1"/>
          <p:cNvSpPr txBox="1"/>
          <p:nvPr/>
        </p:nvSpPr>
        <p:spPr>
          <a:xfrm>
            <a:off x="838080" y="365040"/>
            <a:ext cx="10515240" cy="1325160"/>
          </a:xfrm>
          <a:prstGeom prst="rect">
            <a:avLst/>
          </a:prstGeom>
          <a:solidFill>
            <a:srgbClr val="0070c0"/>
          </a:solidFill>
          <a:ln>
            <a:noFill/>
          </a:ln>
        </p:spPr>
        <p:txBody>
          <a:bodyPr anchor="ctr">
            <a:normAutofit fontScale="78000"/>
          </a:bodyPr>
          <a:p>
            <a:pPr algn="ctr">
              <a:lnSpc>
                <a:spcPct val="90000"/>
              </a:lnSpc>
            </a:pPr>
            <a:r>
              <a:rPr b="1" lang="en-US" sz="5400" spc="-1" strike="noStrike">
                <a:solidFill>
                  <a:srgbClr val="ffffff"/>
                </a:solidFill>
                <a:latin typeface="Calibri Light"/>
              </a:rPr>
              <a:t>Accumulated Cyclone Energy Index</a:t>
            </a:r>
            <a:endParaRPr b="0" lang="en-US" sz="5400" spc="-1" strike="noStrike">
              <a:solidFill>
                <a:srgbClr val="000000"/>
              </a:solidFill>
              <a:latin typeface="Calibri"/>
            </a:endParaRPr>
          </a:p>
        </p:txBody>
      </p:sp>
      <p:pic>
        <p:nvPicPr>
          <p:cNvPr id="193" name="Content Placeholder 4" descr=""/>
          <p:cNvPicPr/>
          <p:nvPr/>
        </p:nvPicPr>
        <p:blipFill>
          <a:blip r:embed="rId1"/>
          <a:stretch/>
        </p:blipFill>
        <p:spPr>
          <a:xfrm>
            <a:off x="997560" y="1690560"/>
            <a:ext cx="10299240" cy="5052600"/>
          </a:xfrm>
          <a:prstGeom prst="rect">
            <a:avLst/>
          </a:prstGeom>
          <a:ln>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4" name="Picture 3" descr=""/>
          <p:cNvPicPr/>
          <p:nvPr/>
        </p:nvPicPr>
        <p:blipFill>
          <a:blip r:embed="rId1"/>
          <a:stretch/>
        </p:blipFill>
        <p:spPr>
          <a:xfrm>
            <a:off x="152280" y="-249480"/>
            <a:ext cx="11291040" cy="7107120"/>
          </a:xfrm>
          <a:prstGeom prst="rect">
            <a:avLst/>
          </a:prstGeom>
          <a:ln w="9360">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TextShape 1"/>
          <p:cNvSpPr txBox="1"/>
          <p:nvPr/>
        </p:nvSpPr>
        <p:spPr>
          <a:xfrm>
            <a:off x="838080" y="365040"/>
            <a:ext cx="10515240" cy="1325160"/>
          </a:xfrm>
          <a:prstGeom prst="rect">
            <a:avLst/>
          </a:prstGeom>
          <a:noFill/>
          <a:ln>
            <a:noFill/>
          </a:ln>
        </p:spPr>
        <p:txBody>
          <a:bodyPr anchor="ctr">
            <a:noAutofit/>
          </a:bodyPr>
          <a:p>
            <a:pPr>
              <a:lnSpc>
                <a:spcPct val="90000"/>
              </a:lnSpc>
            </a:pPr>
            <a:r>
              <a:rPr b="0" lang="en-US" sz="4400" spc="-1" strike="noStrike">
                <a:solidFill>
                  <a:srgbClr val="000000"/>
                </a:solidFill>
                <a:latin typeface="Calibri Light"/>
              </a:rPr>
              <a:t>Australian Flood Fatality Rate 1900-2015</a:t>
            </a:r>
            <a:endParaRPr b="0" lang="en-US" sz="4400" spc="-1" strike="noStrike">
              <a:solidFill>
                <a:srgbClr val="000000"/>
              </a:solidFill>
              <a:latin typeface="Calibri"/>
            </a:endParaRPr>
          </a:p>
        </p:txBody>
      </p:sp>
      <p:pic>
        <p:nvPicPr>
          <p:cNvPr id="196" name="Content Placeholder 3" descr=""/>
          <p:cNvPicPr/>
          <p:nvPr/>
        </p:nvPicPr>
        <p:blipFill>
          <a:blip r:embed="rId1"/>
          <a:stretch/>
        </p:blipFill>
        <p:spPr>
          <a:xfrm>
            <a:off x="1510200" y="1690560"/>
            <a:ext cx="9379080" cy="5167080"/>
          </a:xfrm>
          <a:prstGeom prst="rect">
            <a:avLst/>
          </a:prstGeom>
          <a:ln w="9360">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TextShape 1"/>
          <p:cNvSpPr txBox="1"/>
          <p:nvPr/>
        </p:nvSpPr>
        <p:spPr>
          <a:xfrm>
            <a:off x="914400" y="0"/>
            <a:ext cx="10438920" cy="1343520"/>
          </a:xfrm>
          <a:prstGeom prst="rect">
            <a:avLst/>
          </a:prstGeom>
          <a:solidFill>
            <a:srgbClr val="0070c0"/>
          </a:solidFill>
          <a:ln>
            <a:noFill/>
          </a:ln>
        </p:spPr>
        <p:txBody>
          <a:bodyPr anchor="ctr">
            <a:normAutofit fontScale="97000"/>
          </a:bodyPr>
          <a:p>
            <a:pPr algn="ctr">
              <a:lnSpc>
                <a:spcPct val="90000"/>
              </a:lnSpc>
            </a:pPr>
            <a:r>
              <a:rPr b="1" lang="en-US" sz="4800" spc="-1" strike="noStrike">
                <a:solidFill>
                  <a:srgbClr val="ffffff"/>
                </a:solidFill>
                <a:latin typeface="Calibri Light"/>
              </a:rPr>
              <a:t>Greening of the Earth from 1982 to 2015</a:t>
            </a:r>
            <a:endParaRPr b="0" lang="en-US" sz="4800" spc="-1" strike="noStrike">
              <a:solidFill>
                <a:srgbClr val="000000"/>
              </a:solidFill>
              <a:latin typeface="Calibri"/>
            </a:endParaRPr>
          </a:p>
        </p:txBody>
      </p:sp>
      <p:pic>
        <p:nvPicPr>
          <p:cNvPr id="198" name="Content Placeholder 3" descr=""/>
          <p:cNvPicPr/>
          <p:nvPr/>
        </p:nvPicPr>
        <p:blipFill>
          <a:blip r:embed="rId1"/>
          <a:stretch/>
        </p:blipFill>
        <p:spPr>
          <a:xfrm>
            <a:off x="914400" y="1343880"/>
            <a:ext cx="10438920" cy="5513760"/>
          </a:xfrm>
          <a:prstGeom prst="rect">
            <a:avLst/>
          </a:prstGeom>
          <a:ln>
            <a:noFill/>
          </a:ln>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9" name="Picture 5" descr=""/>
          <p:cNvPicPr/>
          <p:nvPr/>
        </p:nvPicPr>
        <p:blipFill>
          <a:blip r:embed="rId1"/>
          <a:stretch/>
        </p:blipFill>
        <p:spPr>
          <a:xfrm>
            <a:off x="0" y="0"/>
            <a:ext cx="12191760" cy="7051680"/>
          </a:xfrm>
          <a:prstGeom prst="rect">
            <a:avLst/>
          </a:prstGeom>
          <a:ln w="9360">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0" name="Picture 1" descr=""/>
          <p:cNvPicPr/>
          <p:nvPr/>
        </p:nvPicPr>
        <p:blipFill>
          <a:blip r:embed="rId1"/>
          <a:stretch/>
        </p:blipFill>
        <p:spPr>
          <a:xfrm>
            <a:off x="0" y="0"/>
            <a:ext cx="12191760" cy="6857640"/>
          </a:xfrm>
          <a:prstGeom prst="rect">
            <a:avLst/>
          </a:prstGeom>
          <a:ln w="9360">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1" name="Picture 1" descr=""/>
          <p:cNvPicPr/>
          <p:nvPr/>
        </p:nvPicPr>
        <p:blipFill>
          <a:blip r:embed="rId1"/>
          <a:stretch/>
        </p:blipFill>
        <p:spPr>
          <a:xfrm>
            <a:off x="1163160" y="3685320"/>
            <a:ext cx="3394800" cy="3169080"/>
          </a:xfrm>
          <a:prstGeom prst="rect">
            <a:avLst/>
          </a:prstGeom>
          <a:ln>
            <a:noFill/>
          </a:ln>
        </p:spPr>
      </p:pic>
      <p:pic>
        <p:nvPicPr>
          <p:cNvPr id="202" name="Picture 2" descr=""/>
          <p:cNvPicPr/>
          <p:nvPr/>
        </p:nvPicPr>
        <p:blipFill>
          <a:blip r:embed="rId2"/>
          <a:stretch/>
        </p:blipFill>
        <p:spPr>
          <a:xfrm>
            <a:off x="4680" y="3240"/>
            <a:ext cx="5524200" cy="3793680"/>
          </a:xfrm>
          <a:prstGeom prst="rect">
            <a:avLst/>
          </a:prstGeom>
          <a:ln>
            <a:noFill/>
          </a:ln>
        </p:spPr>
      </p:pic>
      <p:pic>
        <p:nvPicPr>
          <p:cNvPr id="203" name="Picture 3" descr=""/>
          <p:cNvPicPr/>
          <p:nvPr/>
        </p:nvPicPr>
        <p:blipFill>
          <a:blip r:embed="rId3"/>
          <a:stretch/>
        </p:blipFill>
        <p:spPr>
          <a:xfrm>
            <a:off x="5738760" y="1759680"/>
            <a:ext cx="6342840" cy="4239000"/>
          </a:xfrm>
          <a:prstGeom prst="rect">
            <a:avLst/>
          </a:prstGeom>
          <a:ln>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4" name="yui_3_17_2_1_1524611720370_884" descr=""/>
          <p:cNvPicPr/>
          <p:nvPr/>
        </p:nvPicPr>
        <p:blipFill>
          <a:blip r:embed="rId1"/>
          <a:stretch/>
        </p:blipFill>
        <p:spPr>
          <a:xfrm>
            <a:off x="886680" y="0"/>
            <a:ext cx="10321200" cy="6857640"/>
          </a:xfrm>
          <a:prstGeom prst="rect">
            <a:avLst/>
          </a:prstGeom>
          <a:ln w="936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3" name="Picture 2" descr=""/>
          <p:cNvPicPr/>
          <p:nvPr/>
        </p:nvPicPr>
        <p:blipFill>
          <a:blip r:embed="rId1"/>
          <a:stretch/>
        </p:blipFill>
        <p:spPr>
          <a:xfrm>
            <a:off x="514080" y="44280"/>
            <a:ext cx="11321280" cy="6954480"/>
          </a:xfrm>
          <a:prstGeom prst="rect">
            <a:avLst/>
          </a:prstGeom>
          <a:ln>
            <a:noFill/>
          </a:ln>
        </p:spPr>
      </p:pic>
      <p:sp>
        <p:nvSpPr>
          <p:cNvPr id="134" name="CustomShape 1"/>
          <p:cNvSpPr/>
          <p:nvPr/>
        </p:nvSpPr>
        <p:spPr>
          <a:xfrm>
            <a:off x="3990240" y="2937240"/>
            <a:ext cx="7687440" cy="577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AU" sz="3200" spc="-1" strike="noStrike">
                <a:solidFill>
                  <a:srgbClr val="000000"/>
                </a:solidFill>
                <a:latin typeface="Calibri"/>
              </a:rPr>
              <a:t>Why no apparent greenhouse warming?</a:t>
            </a:r>
            <a:endParaRPr b="0" lang="en-AU" sz="3200" spc="-1" strike="noStrike">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205" name="Table 1"/>
          <p:cNvGraphicFramePr/>
          <p:nvPr/>
        </p:nvGraphicFramePr>
        <p:xfrm>
          <a:off x="1177560" y="0"/>
          <a:ext cx="9974880" cy="6857280"/>
        </p:xfrm>
        <a:graphic>
          <a:graphicData uri="http://schemas.openxmlformats.org/drawingml/2006/table">
            <a:tbl>
              <a:tblPr/>
              <a:tblGrid>
                <a:gridCol w="4944240"/>
                <a:gridCol w="5031000"/>
              </a:tblGrid>
              <a:tr h="571320">
                <a:tc>
                  <a:txBody>
                    <a:bodyPr lIns="68400" rIns="68400" tIns="0" bIns="0">
                      <a:noAutofit/>
                    </a:bodyPr>
                    <a:p>
                      <a:pPr algn="ctr">
                        <a:lnSpc>
                          <a:spcPct val="107000"/>
                        </a:lnSpc>
                        <a:spcAft>
                          <a:spcPts val="799"/>
                        </a:spcAft>
                      </a:pPr>
                      <a:r>
                        <a:rPr b="1" lang="en-AU" sz="2800" spc="-1" strike="noStrike">
                          <a:solidFill>
                            <a:srgbClr val="ffffff"/>
                          </a:solidFill>
                          <a:latin typeface="Calibri"/>
                        </a:rPr>
                        <a:t>Energy Source</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lIns="68400" rIns="68400" tIns="0" bIns="0">
                      <a:noAutofit/>
                    </a:bodyPr>
                    <a:p>
                      <a:pPr algn="ctr">
                        <a:lnSpc>
                          <a:spcPct val="107000"/>
                        </a:lnSpc>
                        <a:spcAft>
                          <a:spcPts val="799"/>
                        </a:spcAft>
                      </a:pPr>
                      <a:r>
                        <a:rPr b="1" lang="en-AU" sz="2800" spc="-1" strike="noStrike">
                          <a:solidFill>
                            <a:srgbClr val="ffffff"/>
                          </a:solidFill>
                          <a:latin typeface="Calibri"/>
                        </a:rPr>
                        <a:t>Deaths/PetaWh</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r>
              <a:tr h="523800">
                <a:tc>
                  <a:txBody>
                    <a:bodyPr lIns="68400" rIns="68400" tIns="0" bIns="0">
                      <a:noAutofit/>
                    </a:bodyPr>
                    <a:p>
                      <a:pPr>
                        <a:lnSpc>
                          <a:spcPct val="107000"/>
                        </a:lnSpc>
                        <a:spcAft>
                          <a:spcPts val="799"/>
                        </a:spcAft>
                      </a:pPr>
                      <a:r>
                        <a:rPr b="1" lang="en-AU" sz="2800" spc="-1" strike="noStrike">
                          <a:solidFill>
                            <a:srgbClr val="000000"/>
                          </a:solidFill>
                          <a:latin typeface="Calibri"/>
                        </a:rPr>
                        <a:t>Coal – global avearage</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7000"/>
                        </a:lnSpc>
                        <a:spcAft>
                          <a:spcPts val="799"/>
                        </a:spcAft>
                      </a:pPr>
                      <a:r>
                        <a:rPr b="0" lang="en-AU" sz="2800" spc="-1" strike="noStrike">
                          <a:solidFill>
                            <a:srgbClr val="000000"/>
                          </a:solidFill>
                          <a:latin typeface="Calibri"/>
                        </a:rPr>
                        <a:t>100,000</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523800">
                <a:tc>
                  <a:txBody>
                    <a:bodyPr lIns="68400" rIns="68400" tIns="0" bIns="0">
                      <a:noAutofit/>
                    </a:bodyPr>
                    <a:p>
                      <a:pPr>
                        <a:lnSpc>
                          <a:spcPct val="107000"/>
                        </a:lnSpc>
                        <a:spcAft>
                          <a:spcPts val="799"/>
                        </a:spcAft>
                      </a:pPr>
                      <a:r>
                        <a:rPr b="1" lang="en-AU" sz="2800" spc="-1" strike="noStrike">
                          <a:solidFill>
                            <a:srgbClr val="000000"/>
                          </a:solidFill>
                          <a:latin typeface="Calibri"/>
                        </a:rPr>
                        <a:t>         – </a:t>
                      </a:r>
                      <a:r>
                        <a:rPr b="1" lang="en-AU" sz="2800" spc="-1" strike="noStrike">
                          <a:solidFill>
                            <a:srgbClr val="000000"/>
                          </a:solidFill>
                          <a:latin typeface="Calibri"/>
                        </a:rPr>
                        <a:t>China </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7000"/>
                        </a:lnSpc>
                        <a:spcAft>
                          <a:spcPts val="799"/>
                        </a:spcAft>
                      </a:pPr>
                      <a:r>
                        <a:rPr b="0" lang="en-AU" sz="2800" spc="-1" strike="noStrike">
                          <a:solidFill>
                            <a:srgbClr val="000000"/>
                          </a:solidFill>
                          <a:latin typeface="Calibri"/>
                        </a:rPr>
                        <a:t>170,000</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523800">
                <a:tc>
                  <a:txBody>
                    <a:bodyPr lIns="68400" rIns="68400" tIns="0" bIns="0">
                      <a:noAutofit/>
                    </a:bodyPr>
                    <a:p>
                      <a:pPr>
                        <a:lnSpc>
                          <a:spcPct val="107000"/>
                        </a:lnSpc>
                        <a:spcAft>
                          <a:spcPts val="799"/>
                        </a:spcAft>
                      </a:pPr>
                      <a:r>
                        <a:rPr b="1" lang="en-AU" sz="2800" spc="-1" strike="noStrike">
                          <a:solidFill>
                            <a:srgbClr val="000000"/>
                          </a:solidFill>
                          <a:latin typeface="Calibri"/>
                        </a:rPr>
                        <a:t>         – </a:t>
                      </a:r>
                      <a:r>
                        <a:rPr b="1" lang="en-AU" sz="2800" spc="-1" strike="noStrike">
                          <a:solidFill>
                            <a:srgbClr val="000000"/>
                          </a:solidFill>
                          <a:latin typeface="Calibri"/>
                        </a:rPr>
                        <a:t>U.S.</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7000"/>
                        </a:lnSpc>
                        <a:spcAft>
                          <a:spcPts val="799"/>
                        </a:spcAft>
                      </a:pPr>
                      <a:r>
                        <a:rPr b="0" lang="en-AU" sz="2800" spc="-1" strike="noStrike">
                          <a:solidFill>
                            <a:srgbClr val="000000"/>
                          </a:solidFill>
                          <a:latin typeface="Calibri"/>
                        </a:rPr>
                        <a:t>10,000</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523800">
                <a:tc>
                  <a:txBody>
                    <a:bodyPr lIns="68400" rIns="68400" tIns="0" bIns="0">
                      <a:noAutofit/>
                    </a:bodyPr>
                    <a:p>
                      <a:pPr>
                        <a:lnSpc>
                          <a:spcPct val="107000"/>
                        </a:lnSpc>
                        <a:spcAft>
                          <a:spcPts val="799"/>
                        </a:spcAft>
                      </a:pPr>
                      <a:r>
                        <a:rPr b="1" lang="en-AU" sz="2800" spc="-1" strike="noStrike">
                          <a:solidFill>
                            <a:srgbClr val="000000"/>
                          </a:solidFill>
                          <a:latin typeface="Calibri"/>
                        </a:rPr>
                        <a:t>Oil</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7000"/>
                        </a:lnSpc>
                        <a:spcAft>
                          <a:spcPts val="799"/>
                        </a:spcAft>
                      </a:pPr>
                      <a:r>
                        <a:rPr b="0" lang="en-AU" sz="2800" spc="-1" strike="noStrike">
                          <a:solidFill>
                            <a:srgbClr val="000000"/>
                          </a:solidFill>
                          <a:latin typeface="Calibri"/>
                        </a:rPr>
                        <a:t>36,000</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523800">
                <a:tc>
                  <a:txBody>
                    <a:bodyPr lIns="68400" rIns="68400" tIns="0" bIns="0">
                      <a:noAutofit/>
                    </a:bodyPr>
                    <a:p>
                      <a:pPr>
                        <a:lnSpc>
                          <a:spcPct val="107000"/>
                        </a:lnSpc>
                        <a:spcAft>
                          <a:spcPts val="799"/>
                        </a:spcAft>
                      </a:pPr>
                      <a:r>
                        <a:rPr b="1" lang="en-AU" sz="2800" spc="-1" strike="noStrike">
                          <a:solidFill>
                            <a:srgbClr val="000000"/>
                          </a:solidFill>
                          <a:latin typeface="Calibri"/>
                        </a:rPr>
                        <a:t>Natural Gas</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7000"/>
                        </a:lnSpc>
                        <a:spcAft>
                          <a:spcPts val="799"/>
                        </a:spcAft>
                      </a:pPr>
                      <a:r>
                        <a:rPr b="0" lang="en-AU" sz="2800" spc="-1" strike="noStrike">
                          <a:solidFill>
                            <a:srgbClr val="000000"/>
                          </a:solidFill>
                          <a:latin typeface="Calibri"/>
                        </a:rPr>
                        <a:t>4,000</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523800">
                <a:tc>
                  <a:txBody>
                    <a:bodyPr lIns="68400" rIns="68400" tIns="0" bIns="0">
                      <a:noAutofit/>
                    </a:bodyPr>
                    <a:p>
                      <a:pPr>
                        <a:lnSpc>
                          <a:spcPct val="107000"/>
                        </a:lnSpc>
                        <a:spcAft>
                          <a:spcPts val="799"/>
                        </a:spcAft>
                      </a:pPr>
                      <a:r>
                        <a:rPr b="1" lang="en-AU" sz="2800" spc="-1" strike="noStrike">
                          <a:solidFill>
                            <a:srgbClr val="000000"/>
                          </a:solidFill>
                          <a:latin typeface="Calibri"/>
                        </a:rPr>
                        <a:t>Biofuel and Biomass</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7000"/>
                        </a:lnSpc>
                        <a:spcAft>
                          <a:spcPts val="799"/>
                        </a:spcAft>
                      </a:pPr>
                      <a:r>
                        <a:rPr b="0" lang="en-AU" sz="2800" spc="-1" strike="noStrike">
                          <a:solidFill>
                            <a:srgbClr val="000000"/>
                          </a:solidFill>
                          <a:latin typeface="Calibri"/>
                        </a:rPr>
                        <a:t>24,000</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523800">
                <a:tc>
                  <a:txBody>
                    <a:bodyPr lIns="68400" rIns="68400" tIns="0" bIns="0">
                      <a:noAutofit/>
                    </a:bodyPr>
                    <a:p>
                      <a:pPr>
                        <a:lnSpc>
                          <a:spcPct val="107000"/>
                        </a:lnSpc>
                        <a:spcAft>
                          <a:spcPts val="799"/>
                        </a:spcAft>
                      </a:pPr>
                      <a:r>
                        <a:rPr b="1" lang="en-AU" sz="2800" spc="-1" strike="noStrike">
                          <a:solidFill>
                            <a:srgbClr val="000000"/>
                          </a:solidFill>
                          <a:latin typeface="Calibri"/>
                        </a:rPr>
                        <a:t>Solar - rooftop</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7000"/>
                        </a:lnSpc>
                        <a:spcAft>
                          <a:spcPts val="799"/>
                        </a:spcAft>
                      </a:pPr>
                      <a:r>
                        <a:rPr b="0" lang="en-AU" sz="2800" spc="-1" strike="noStrike">
                          <a:solidFill>
                            <a:srgbClr val="000000"/>
                          </a:solidFill>
                          <a:latin typeface="Calibri"/>
                        </a:rPr>
                        <a:t>440</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523800">
                <a:tc>
                  <a:txBody>
                    <a:bodyPr lIns="68400" rIns="68400" tIns="0" bIns="0">
                      <a:noAutofit/>
                    </a:bodyPr>
                    <a:p>
                      <a:pPr>
                        <a:lnSpc>
                          <a:spcPct val="107000"/>
                        </a:lnSpc>
                        <a:spcAft>
                          <a:spcPts val="799"/>
                        </a:spcAft>
                      </a:pPr>
                      <a:r>
                        <a:rPr b="1" lang="en-AU" sz="2800" spc="-1" strike="noStrike">
                          <a:solidFill>
                            <a:srgbClr val="000000"/>
                          </a:solidFill>
                          <a:latin typeface="Calibri"/>
                        </a:rPr>
                        <a:t>Wind</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7000"/>
                        </a:lnSpc>
                        <a:spcAft>
                          <a:spcPts val="799"/>
                        </a:spcAft>
                      </a:pPr>
                      <a:r>
                        <a:rPr b="0" lang="en-AU" sz="2800" spc="-1" strike="noStrike">
                          <a:solidFill>
                            <a:srgbClr val="000000"/>
                          </a:solidFill>
                          <a:latin typeface="Calibri"/>
                        </a:rPr>
                        <a:t>150</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523800">
                <a:tc>
                  <a:txBody>
                    <a:bodyPr lIns="68400" rIns="68400" tIns="0" bIns="0">
                      <a:noAutofit/>
                    </a:bodyPr>
                    <a:p>
                      <a:pPr>
                        <a:lnSpc>
                          <a:spcPct val="107000"/>
                        </a:lnSpc>
                        <a:spcAft>
                          <a:spcPts val="799"/>
                        </a:spcAft>
                      </a:pPr>
                      <a:r>
                        <a:rPr b="1" lang="en-AU" sz="2800" spc="-1" strike="noStrike">
                          <a:solidFill>
                            <a:srgbClr val="000000"/>
                          </a:solidFill>
                          <a:latin typeface="Calibri"/>
                        </a:rPr>
                        <a:t>Hydro – global </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7000"/>
                        </a:lnSpc>
                        <a:spcAft>
                          <a:spcPts val="799"/>
                        </a:spcAft>
                      </a:pPr>
                      <a:r>
                        <a:rPr b="0" lang="en-AU" sz="2800" spc="-1" strike="noStrike">
                          <a:solidFill>
                            <a:srgbClr val="000000"/>
                          </a:solidFill>
                          <a:latin typeface="Calibri"/>
                        </a:rPr>
                        <a:t>1,400</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523800">
                <a:tc>
                  <a:txBody>
                    <a:bodyPr lIns="68400" rIns="68400" tIns="0" bIns="0">
                      <a:noAutofit/>
                    </a:bodyPr>
                    <a:p>
                      <a:pPr>
                        <a:lnSpc>
                          <a:spcPct val="107000"/>
                        </a:lnSpc>
                        <a:spcAft>
                          <a:spcPts val="799"/>
                        </a:spcAft>
                      </a:pPr>
                      <a:r>
                        <a:rPr b="1" lang="en-AU" sz="2800" spc="-1" strike="noStrike">
                          <a:solidFill>
                            <a:srgbClr val="000000"/>
                          </a:solidFill>
                          <a:latin typeface="Calibri"/>
                        </a:rPr>
                        <a:t>            – </a:t>
                      </a:r>
                      <a:r>
                        <a:rPr b="1" lang="en-AU" sz="2800" spc="-1" strike="noStrike">
                          <a:solidFill>
                            <a:srgbClr val="000000"/>
                          </a:solidFill>
                          <a:latin typeface="Calibri"/>
                        </a:rPr>
                        <a:t>U.S. </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7000"/>
                        </a:lnSpc>
                        <a:spcAft>
                          <a:spcPts val="799"/>
                        </a:spcAft>
                      </a:pPr>
                      <a:r>
                        <a:rPr b="0" lang="en-AU" sz="2800" spc="-1" strike="noStrike">
                          <a:solidFill>
                            <a:srgbClr val="000000"/>
                          </a:solidFill>
                          <a:latin typeface="Calibri"/>
                        </a:rPr>
                        <a:t>5</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523800">
                <a:tc>
                  <a:txBody>
                    <a:bodyPr lIns="68400" rIns="68400" tIns="0" bIns="0">
                      <a:noAutofit/>
                    </a:bodyPr>
                    <a:p>
                      <a:pPr>
                        <a:lnSpc>
                          <a:spcPct val="107000"/>
                        </a:lnSpc>
                        <a:spcAft>
                          <a:spcPts val="799"/>
                        </a:spcAft>
                      </a:pPr>
                      <a:r>
                        <a:rPr b="1" lang="en-AU" sz="2800" spc="-1" strike="noStrike">
                          <a:solidFill>
                            <a:srgbClr val="000000"/>
                          </a:solidFill>
                          <a:latin typeface="Calibri"/>
                        </a:rPr>
                        <a:t>Nuclear – global </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7000"/>
                        </a:lnSpc>
                        <a:spcAft>
                          <a:spcPts val="799"/>
                        </a:spcAft>
                      </a:pPr>
                      <a:r>
                        <a:rPr b="0" lang="en-AU" sz="2800" spc="-1" strike="noStrike">
                          <a:solidFill>
                            <a:srgbClr val="000000"/>
                          </a:solidFill>
                          <a:latin typeface="Calibri"/>
                        </a:rPr>
                        <a:t>90</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524520">
                <a:tc>
                  <a:txBody>
                    <a:bodyPr lIns="68400" rIns="68400" tIns="0" bIns="0">
                      <a:noAutofit/>
                    </a:bodyPr>
                    <a:p>
                      <a:pPr>
                        <a:lnSpc>
                          <a:spcPct val="107000"/>
                        </a:lnSpc>
                        <a:spcAft>
                          <a:spcPts val="799"/>
                        </a:spcAft>
                      </a:pPr>
                      <a:r>
                        <a:rPr b="1" lang="en-AU" sz="2800" spc="-1" strike="noStrike">
                          <a:solidFill>
                            <a:srgbClr val="000000"/>
                          </a:solidFill>
                          <a:latin typeface="Calibri"/>
                        </a:rPr>
                        <a:t>               – </a:t>
                      </a:r>
                      <a:r>
                        <a:rPr b="1" lang="en-AU" sz="2800" spc="-1" strike="noStrike">
                          <a:solidFill>
                            <a:srgbClr val="000000"/>
                          </a:solidFill>
                          <a:latin typeface="Calibri"/>
                        </a:rPr>
                        <a:t>U.S. </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oAutofit/>
                    </a:bodyPr>
                    <a:p>
                      <a:pPr algn="ctr">
                        <a:lnSpc>
                          <a:spcPct val="107000"/>
                        </a:lnSpc>
                        <a:spcAft>
                          <a:spcPts val="799"/>
                        </a:spcAft>
                      </a:pPr>
                      <a:r>
                        <a:rPr b="0" lang="en-AU" sz="2800" spc="-1" strike="noStrike">
                          <a:solidFill>
                            <a:srgbClr val="000000"/>
                          </a:solidFill>
                          <a:latin typeface="Calibri"/>
                        </a:rPr>
                        <a:t>0.1</a:t>
                      </a:r>
                      <a:endParaRPr b="0" lang="en-AU" sz="2800" spc="-1" strike="noStrike">
                        <a:latin typeface="Times New Roman"/>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bl>
          </a:graphicData>
        </a:graphic>
      </p:graphicFrame>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TextShape 1"/>
          <p:cNvSpPr txBox="1"/>
          <p:nvPr/>
        </p:nvSpPr>
        <p:spPr>
          <a:xfrm>
            <a:off x="609840" y="214920"/>
            <a:ext cx="11332440" cy="1224360"/>
          </a:xfrm>
          <a:prstGeom prst="rect">
            <a:avLst/>
          </a:prstGeom>
          <a:solidFill>
            <a:srgbClr val="0070c0"/>
          </a:solidFill>
          <a:ln>
            <a:noFill/>
          </a:ln>
        </p:spPr>
        <p:txBody>
          <a:bodyPr anchor="ctr">
            <a:normAutofit fontScale="69000"/>
          </a:bodyPr>
          <a:p>
            <a:pPr>
              <a:lnSpc>
                <a:spcPct val="90000"/>
              </a:lnSpc>
            </a:pPr>
            <a:r>
              <a:rPr b="1" lang="en-US" sz="5400" spc="-1" strike="noStrike">
                <a:solidFill>
                  <a:srgbClr val="ffffff"/>
                </a:solidFill>
                <a:latin typeface="Calibri Light"/>
              </a:rPr>
              <a:t>97% Consensus? The Science is Settled?</a:t>
            </a:r>
            <a:endParaRPr b="0" lang="en-US" sz="5400" spc="-1" strike="noStrike">
              <a:solidFill>
                <a:srgbClr val="000000"/>
              </a:solidFill>
              <a:latin typeface="Calibri"/>
            </a:endParaRPr>
          </a:p>
        </p:txBody>
      </p:sp>
      <p:pic>
        <p:nvPicPr>
          <p:cNvPr id="136" name="Picture 2" descr=""/>
          <p:cNvPicPr/>
          <p:nvPr/>
        </p:nvPicPr>
        <p:blipFill>
          <a:blip r:embed="rId1"/>
          <a:stretch/>
        </p:blipFill>
        <p:spPr>
          <a:xfrm>
            <a:off x="1816560" y="1440000"/>
            <a:ext cx="7922880" cy="5417640"/>
          </a:xfrm>
          <a:prstGeom prst="rect">
            <a:avLst/>
          </a:prstGeom>
          <a:ln>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TextShape 1"/>
          <p:cNvSpPr txBox="1"/>
          <p:nvPr/>
        </p:nvSpPr>
        <p:spPr>
          <a:xfrm>
            <a:off x="838080" y="365040"/>
            <a:ext cx="10515240" cy="1325160"/>
          </a:xfrm>
          <a:prstGeom prst="rect">
            <a:avLst/>
          </a:prstGeom>
          <a:solidFill>
            <a:srgbClr val="0070c0"/>
          </a:solidFill>
          <a:ln>
            <a:noFill/>
          </a:ln>
        </p:spPr>
        <p:txBody>
          <a:bodyPr anchor="ctr">
            <a:normAutofit fontScale="94000"/>
          </a:bodyPr>
          <a:p>
            <a:pPr algn="ctr">
              <a:lnSpc>
                <a:spcPct val="90000"/>
              </a:lnSpc>
            </a:pPr>
            <a:r>
              <a:rPr b="1" lang="en-US" sz="4800" spc="-1" strike="noStrike">
                <a:solidFill>
                  <a:srgbClr val="ffffff"/>
                </a:solidFill>
                <a:latin typeface="Calibri Light"/>
              </a:rPr>
              <a:t>Margaret Zimmermann’s 2008 Survey</a:t>
            </a:r>
            <a:endParaRPr b="0" lang="en-US" sz="4800" spc="-1" strike="noStrike">
              <a:solidFill>
                <a:srgbClr val="000000"/>
              </a:solidFill>
              <a:latin typeface="Calibri"/>
            </a:endParaRPr>
          </a:p>
        </p:txBody>
      </p:sp>
      <p:sp>
        <p:nvSpPr>
          <p:cNvPr id="138" name="TextShape 2"/>
          <p:cNvSpPr txBox="1"/>
          <p:nvPr/>
        </p:nvSpPr>
        <p:spPr>
          <a:xfrm>
            <a:off x="838080" y="1690560"/>
            <a:ext cx="10515240" cy="5028480"/>
          </a:xfrm>
          <a:prstGeom prst="rect">
            <a:avLst/>
          </a:prstGeom>
          <a:solidFill>
            <a:srgbClr val="ff0000"/>
          </a:solidFill>
          <a:ln>
            <a:noFill/>
          </a:ln>
        </p:spPr>
        <p:txBody>
          <a:bodyPr>
            <a:normAutofit/>
          </a:bodyPr>
          <a:p>
            <a:pPr>
              <a:lnSpc>
                <a:spcPct val="90000"/>
              </a:lnSpc>
              <a:spcBef>
                <a:spcPts val="1001"/>
              </a:spcBef>
            </a:pPr>
            <a:endParaRPr b="0" lang="en-US" sz="2800" spc="-1" strike="noStrike">
              <a:solidFill>
                <a:srgbClr val="000000"/>
              </a:solidFill>
              <a:latin typeface="Calibri"/>
            </a:endParaRPr>
          </a:p>
          <a:p>
            <a:pPr marL="228600" indent="-228240">
              <a:lnSpc>
                <a:spcPct val="90000"/>
              </a:lnSpc>
              <a:spcBef>
                <a:spcPts val="1001"/>
              </a:spcBef>
              <a:buClr>
                <a:srgbClr val="ffffff"/>
              </a:buClr>
              <a:buSzPct val="45000"/>
              <a:buFont typeface="Wingdings" charset="2"/>
              <a:buChar char=""/>
            </a:pPr>
            <a:r>
              <a:rPr b="1" lang="en-US" sz="3600" spc="-1" strike="noStrike">
                <a:solidFill>
                  <a:srgbClr val="ffffff"/>
                </a:solidFill>
                <a:latin typeface="Calibri"/>
              </a:rPr>
              <a:t>On-line Questionnaire to 10,250 earth scientists  </a:t>
            </a:r>
            <a:endParaRPr b="0" lang="en-US" sz="3600" spc="-1" strike="noStrike">
              <a:solidFill>
                <a:srgbClr val="000000"/>
              </a:solidFill>
              <a:latin typeface="Calibri"/>
            </a:endParaRPr>
          </a:p>
          <a:p>
            <a:pPr marL="228600" indent="-228240">
              <a:lnSpc>
                <a:spcPct val="90000"/>
              </a:lnSpc>
              <a:spcBef>
                <a:spcPts val="1001"/>
              </a:spcBef>
              <a:buClr>
                <a:srgbClr val="ffffff"/>
              </a:buClr>
              <a:buSzPct val="45000"/>
              <a:buFont typeface="Wingdings" charset="2"/>
              <a:buChar char=""/>
            </a:pPr>
            <a:r>
              <a:rPr b="1" lang="en-US" sz="3600" spc="-1" strike="noStrike">
                <a:solidFill>
                  <a:srgbClr val="ffffff"/>
                </a:solidFill>
                <a:latin typeface="Calibri"/>
              </a:rPr>
              <a:t>30.7% (3,146) responded </a:t>
            </a:r>
            <a:endParaRPr b="0" lang="en-US" sz="3600" spc="-1" strike="noStrike">
              <a:solidFill>
                <a:srgbClr val="000000"/>
              </a:solidFill>
              <a:latin typeface="Calibri"/>
            </a:endParaRPr>
          </a:p>
          <a:p>
            <a:pPr marL="228600" indent="-228240">
              <a:lnSpc>
                <a:spcPct val="90000"/>
              </a:lnSpc>
              <a:spcBef>
                <a:spcPts val="1001"/>
              </a:spcBef>
              <a:buClr>
                <a:srgbClr val="ffffff"/>
              </a:buClr>
              <a:buSzPct val="45000"/>
              <a:buFont typeface="Wingdings" charset="2"/>
              <a:buChar char=""/>
            </a:pPr>
            <a:r>
              <a:rPr b="1" lang="en-US" sz="3600" spc="-1" strike="noStrike">
                <a:solidFill>
                  <a:srgbClr val="ffffff"/>
                </a:solidFill>
                <a:latin typeface="Calibri"/>
              </a:rPr>
              <a:t>50% did not support an opinion on Anthropogenic Global Warming</a:t>
            </a:r>
            <a:endParaRPr b="0" lang="en-US" sz="3600" spc="-1" strike="noStrike">
              <a:solidFill>
                <a:srgbClr val="000000"/>
              </a:solidFill>
              <a:latin typeface="Calibri"/>
            </a:endParaRPr>
          </a:p>
          <a:p>
            <a:pPr marL="228600" indent="-228240">
              <a:lnSpc>
                <a:spcPct val="90000"/>
              </a:lnSpc>
              <a:spcBef>
                <a:spcPts val="1001"/>
              </a:spcBef>
              <a:buClr>
                <a:srgbClr val="ffffff"/>
              </a:buClr>
              <a:buSzPct val="45000"/>
              <a:buFont typeface="Wingdings" charset="2"/>
              <a:buChar char=""/>
            </a:pPr>
            <a:r>
              <a:rPr b="1" lang="en-US" sz="3600" spc="-1" strike="noStrike">
                <a:solidFill>
                  <a:srgbClr val="ffffff"/>
                </a:solidFill>
                <a:latin typeface="Calibri"/>
              </a:rPr>
              <a:t>79 were selected for a ‘consensus’ </a:t>
            </a:r>
            <a:endParaRPr b="0" lang="en-US" sz="3600" spc="-1" strike="noStrike">
              <a:solidFill>
                <a:srgbClr val="000000"/>
              </a:solidFill>
              <a:latin typeface="Calibri"/>
            </a:endParaRPr>
          </a:p>
          <a:p>
            <a:pPr>
              <a:lnSpc>
                <a:spcPct val="90000"/>
              </a:lnSpc>
              <a:spcBef>
                <a:spcPts val="1001"/>
              </a:spcBef>
            </a:pPr>
            <a:endParaRPr b="0" lang="en-US" sz="3600" spc="-1" strike="noStrike">
              <a:solidFill>
                <a:srgbClr val="000000"/>
              </a:solidFill>
              <a:latin typeface="Calibri"/>
            </a:endParaRPr>
          </a:p>
          <a:p>
            <a:pPr>
              <a:lnSpc>
                <a:spcPct val="90000"/>
              </a:lnSpc>
              <a:spcBef>
                <a:spcPts val="1001"/>
              </a:spcBef>
            </a:pPr>
            <a:r>
              <a:rPr b="0" lang="en-US" sz="2800" spc="-1" strike="noStrike">
                <a:solidFill>
                  <a:srgbClr val="000000"/>
                </a:solidFill>
                <a:latin typeface="Calibri"/>
              </a:rPr>
              <a:t>Reported in Mark Steyn's Book, “A Disgrace to the Profession” Page 295</a:t>
            </a:r>
            <a:endParaRPr b="0" lang="en-US" sz="2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TextShape 1"/>
          <p:cNvSpPr txBox="1"/>
          <p:nvPr/>
        </p:nvSpPr>
        <p:spPr>
          <a:xfrm>
            <a:off x="838080" y="365040"/>
            <a:ext cx="10515240" cy="1325160"/>
          </a:xfrm>
          <a:prstGeom prst="rect">
            <a:avLst/>
          </a:prstGeom>
          <a:solidFill>
            <a:srgbClr val="0070c0"/>
          </a:solidFill>
          <a:ln>
            <a:noFill/>
          </a:ln>
        </p:spPr>
        <p:txBody>
          <a:bodyPr anchor="ctr">
            <a:normAutofit fontScale="78000"/>
          </a:bodyPr>
          <a:p>
            <a:pPr algn="ctr">
              <a:lnSpc>
                <a:spcPct val="90000"/>
              </a:lnSpc>
            </a:pPr>
            <a:r>
              <a:rPr b="1" lang="en-US" sz="5400" spc="-1" strike="noStrike">
                <a:solidFill>
                  <a:srgbClr val="ffffff"/>
                </a:solidFill>
                <a:latin typeface="Calibri Light"/>
              </a:rPr>
              <a:t>Oregon Petition of 31,487 Scientists</a:t>
            </a:r>
            <a:endParaRPr b="0" lang="en-US" sz="5400" spc="-1" strike="noStrike">
              <a:solidFill>
                <a:srgbClr val="000000"/>
              </a:solidFill>
              <a:latin typeface="Calibri"/>
            </a:endParaRPr>
          </a:p>
        </p:txBody>
      </p:sp>
      <p:sp>
        <p:nvSpPr>
          <p:cNvPr id="140" name="TextShape 2"/>
          <p:cNvSpPr txBox="1"/>
          <p:nvPr/>
        </p:nvSpPr>
        <p:spPr>
          <a:xfrm>
            <a:off x="838080" y="1690560"/>
            <a:ext cx="10515240" cy="5069880"/>
          </a:xfrm>
          <a:prstGeom prst="rect">
            <a:avLst/>
          </a:prstGeom>
          <a:solidFill>
            <a:srgbClr val="70ad47"/>
          </a:solidFill>
          <a:ln>
            <a:noFill/>
          </a:ln>
        </p:spPr>
        <p:txBody>
          <a:bodyPr>
            <a:noAutofit/>
          </a:bodyPr>
          <a:p>
            <a:pPr>
              <a:lnSpc>
                <a:spcPct val="90000"/>
              </a:lnSpc>
              <a:spcBef>
                <a:spcPts val="1001"/>
              </a:spcBef>
            </a:pPr>
            <a:endParaRPr b="0" lang="en-US" sz="2800" spc="-1" strike="noStrike">
              <a:solidFill>
                <a:srgbClr val="000000"/>
              </a:solidFill>
              <a:latin typeface="Calibri"/>
            </a:endParaRPr>
          </a:p>
          <a:p>
            <a:pPr>
              <a:lnSpc>
                <a:spcPct val="90000"/>
              </a:lnSpc>
              <a:spcBef>
                <a:spcPts val="1001"/>
              </a:spcBef>
            </a:pPr>
            <a:r>
              <a:rPr b="1" lang="en-US" sz="3600" spc="-1" strike="noStrike">
                <a:solidFill>
                  <a:srgbClr val="ffffff"/>
                </a:solidFill>
                <a:latin typeface="Calibri"/>
              </a:rPr>
              <a:t>"There is no convincing scientific evidence that human release of carbon dioxide, methane, or other greenhouse gases is causing or will, in the foreseeable future, cause catastrophic heating of the Earth's atmosphere and disruption of the Earth's climate. Moreover, there is substantial scientific evidence that increases in atmospheric carbon dioxide produce many beneficial effects upon the natural plant and animal environments of the Earth.”</a:t>
            </a:r>
            <a:endParaRPr b="0" lang="en-US" sz="36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1" name="Picture 2" descr=""/>
          <p:cNvPicPr/>
          <p:nvPr/>
        </p:nvPicPr>
        <p:blipFill>
          <a:blip r:embed="rId1"/>
          <a:stretch/>
        </p:blipFill>
        <p:spPr>
          <a:xfrm>
            <a:off x="207720" y="-196200"/>
            <a:ext cx="11582280" cy="722160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2" name="Picture 1" descr=""/>
          <p:cNvPicPr/>
          <p:nvPr/>
        </p:nvPicPr>
        <p:blipFill>
          <a:blip r:embed="rId1"/>
          <a:stretch/>
        </p:blipFill>
        <p:spPr>
          <a:xfrm>
            <a:off x="0" y="116280"/>
            <a:ext cx="12191760" cy="6741360"/>
          </a:xfrm>
          <a:prstGeom prst="rect">
            <a:avLst/>
          </a:prstGeom>
          <a:ln>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617</TotalTime>
  <Application>LibreOffice/6.1.5.2$Linux_X86_64 LibreOffice_project/10$Build-2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2019-07-10T06:38:22Z</dcterms:created>
  <dc:creator>Wes Allen</dc:creator>
  <dc:description/>
  <dc:language>en-AU</dc:language>
  <cp:lastModifiedBy>Kevin Loughrey</cp:lastModifiedBy>
  <dcterms:modified xsi:type="dcterms:W3CDTF">2019-07-12T19:46:45Z</dcterms:modified>
  <cp:revision>48</cp:revision>
  <dc:subject/>
  <dc:title>Climate Change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7</vt:i4>
  </property>
  <property fmtid="{D5CDD505-2E9C-101B-9397-08002B2CF9AE}" pid="8" name="PresentationFormat">
    <vt:lpwstr>Widescreen</vt:lpwstr>
  </property>
  <property fmtid="{D5CDD505-2E9C-101B-9397-08002B2CF9AE}" pid="9" name="ScaleCrop">
    <vt:bool>0</vt:bool>
  </property>
  <property fmtid="{D5CDD505-2E9C-101B-9397-08002B2CF9AE}" pid="10" name="ShareDoc">
    <vt:bool>0</vt:bool>
  </property>
  <property fmtid="{D5CDD505-2E9C-101B-9397-08002B2CF9AE}" pid="11" name="Slides">
    <vt:i4>22</vt:i4>
  </property>
</Properties>
</file>