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app.xml" ContentType="application/vnd.openxmlformats-officedocument.extended-properties+xml"/>
  <Override PartName="/docProps/core.xml" ContentType="application/vnd.openxmlformats-package.core-properties+xml"/>
  <Override PartName="/ppt/_rels/presentation.xml.rels" ContentType="application/vnd.openxmlformats-package.relationships+xml"/>
  <Override PartName="/ppt/notesSlides/_rels/notesSlide26.xml.rels" ContentType="application/vnd.openxmlformats-package.relationships+xml"/>
  <Override PartName="/ppt/notesSlides/_rels/notesSlide25.xml.rels" ContentType="application/vnd.openxmlformats-package.relationships+xml"/>
  <Override PartName="/ppt/notesSlides/_rels/notesSlide19.xml.rels" ContentType="application/vnd.openxmlformats-package.relationships+xml"/>
  <Override PartName="/ppt/notesSlides/_rels/notesSlide34.xml.rels" ContentType="application/vnd.openxmlformats-package.relationships+xml"/>
  <Override PartName="/ppt/notesSlides/_rels/notesSlide28.xml.rels" ContentType="application/vnd.openxmlformats-package.relationships+xml"/>
  <Override PartName="/ppt/notesSlides/_rels/notesSlide6.xml.rels" ContentType="application/vnd.openxmlformats-package.relationships+xml"/>
  <Override PartName="/ppt/notesSlides/_rels/notesSlide33.xml.rels" ContentType="application/vnd.openxmlformats-package.relationships+xml"/>
  <Override PartName="/ppt/notesSlides/_rels/notesSlide32.xml.rels" ContentType="application/vnd.openxmlformats-package.relationships+xml"/>
  <Override PartName="/ppt/notesSlides/_rels/notesSlide27.xml.rels" ContentType="application/vnd.openxmlformats-package.relationships+xml"/>
  <Override PartName="/ppt/notesSlides/_rels/notesSlide5.xml.rels" ContentType="application/vnd.openxmlformats-package.relationships+xml"/>
  <Override PartName="/ppt/notesSlides/_rels/notesSlide31.xml.rels" ContentType="application/vnd.openxmlformats-package.relationships+xml"/>
  <Override PartName="/ppt/notesSlides/_rels/notesSlide4.xml.rels" ContentType="application/vnd.openxmlformats-package.relationships+xml"/>
  <Override PartName="/ppt/notesSlides/_rels/notesSlide23.xml.rels" ContentType="application/vnd.openxmlformats-package.relationships+xml"/>
  <Override PartName="/ppt/notesSlides/_rels/notesSlide17.xml.rels" ContentType="application/vnd.openxmlformats-package.relationships+xml"/>
  <Override PartName="/ppt/notesSlides/_rels/notesSlide1.xml.rels" ContentType="application/vnd.openxmlformats-package.relationships+xml"/>
  <Override PartName="/ppt/notesSlides/_rels/notesSlide14.xml.rels" ContentType="application/vnd.openxmlformats-package.relationships+xml"/>
  <Override PartName="/ppt/notesSlides/_rels/notesSlide30.xml.rels" ContentType="application/vnd.openxmlformats-package.relationships+xml"/>
  <Override PartName="/ppt/notesSlides/_rels/notesSlide3.xml.rels" ContentType="application/vnd.openxmlformats-package.relationships+xml"/>
  <Override PartName="/ppt/notesSlides/_rels/notesSlide22.xml.rels" ContentType="application/vnd.openxmlformats-package.relationships+xml"/>
  <Override PartName="/ppt/notesSlides/_rels/notesSlide16.xml.rels" ContentType="application/vnd.openxmlformats-package.relationships+xml"/>
  <Override PartName="/ppt/notesSlides/_rels/notesSlide24.xml.rels" ContentType="application/vnd.openxmlformats-package.relationships+xml"/>
  <Override PartName="/ppt/notesSlides/_rels/notesSlide18.xml.rels" ContentType="application/vnd.openxmlformats-package.relationships+xml"/>
  <Override PartName="/ppt/notesSlides/_rels/notesSlide2.xml.rels" ContentType="application/vnd.openxmlformats-package.relationships+xml"/>
  <Override PartName="/ppt/notesSlides/_rels/notesSlide21.xml.rels" ContentType="application/vnd.openxmlformats-package.relationships+xml"/>
  <Override PartName="/ppt/notesSlides/_rels/notesSlide20.xml.rels" ContentType="application/vnd.openxmlformats-package.relationships+xml"/>
  <Override PartName="/ppt/notesSlides/_rels/notesSlide15.xml.rels" ContentType="application/vnd.openxmlformats-package.relationships+xml"/>
  <Override PartName="/ppt/notesSlides/_rels/notesSlide35.xml.rels" ContentType="application/vnd.openxmlformats-package.relationships+xml"/>
  <Override PartName="/ppt/notesSlides/_rels/notesSlide29.xml.rels" ContentType="application/vnd.openxmlformats-package.relationships+xml"/>
  <Override PartName="/ppt/notesSlides/_rels/notesSlide7.xml.rels" ContentType="application/vnd.openxmlformats-package.relationships+xml"/>
  <Override PartName="/ppt/notesSlides/_rels/notesSlide36.xml.rels" ContentType="application/vnd.openxmlformats-package.relationships+xml"/>
  <Override PartName="/ppt/notesSlides/_rels/notesSlide9.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10.xml" ContentType="application/vnd.openxmlformats-officedocument.presentationml.notesSlide+xml"/>
  <Override PartName="/ppt/notesSlides/notesSlide35.xml" ContentType="application/vnd.openxmlformats-officedocument.presentationml.notesSlide+xml"/>
  <Override PartName="/ppt/notesSlides/notesSlide11.xml" ContentType="application/vnd.openxmlformats-officedocument.presentationml.notesSlide+xml"/>
  <Override PartName="/ppt/notesSlides/notesSlide36.xml" ContentType="application/vnd.openxmlformats-officedocument.presentationml.notesSlide+xml"/>
  <Override PartName="/ppt/notesSlides/notesSlide28.xml" ContentType="application/vnd.openxmlformats-officedocument.presentationml.notesSlide+xml"/>
  <Override PartName="/ppt/notesSlides/notesSlide9.xml" ContentType="application/vnd.openxmlformats-officedocument.presentationml.notesSlide+xml"/>
  <Override PartName="/ppt/notesSlides/notesSlide27.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7.xml" ContentType="application/vnd.openxmlformats-officedocument.presentationml.notesSlide+xml"/>
  <Override PartName="/ppt/notesSlides/notesSlide21.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23.xml" ContentType="application/vnd.openxmlformats-officedocument.presentationml.notesSlide+xml"/>
  <Override PartName="/ppt/notesSlides/notesSlide4.xml" ContentType="application/vnd.openxmlformats-officedocument.presentationml.notesSlide+xml"/>
  <Override PartName="/ppt/notesSlides/notesSlide24.xml" ContentType="application/vnd.openxmlformats-officedocument.presentationml.notesSlide+xml"/>
  <Override PartName="/ppt/notesSlides/notesSlide5.xml" ContentType="application/vnd.openxmlformats-officedocument.presentationml.notes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media/image41.png" ContentType="image/png"/>
  <Override PartName="/ppt/media/image40.png" ContentType="image/png"/>
  <Override PartName="/ppt/media/image39.png" ContentType="image/png"/>
  <Override PartName="/ppt/media/image14.png" ContentType="image/png"/>
  <Override PartName="/ppt/media/image38.png" ContentType="image/png"/>
  <Override PartName="/ppt/media/image13.png" ContentType="image/png"/>
  <Override PartName="/ppt/media/image37.png" ContentType="image/png"/>
  <Override PartName="/ppt/media/image12.png" ContentType="image/png"/>
  <Override PartName="/ppt/media/image16.png" ContentType="image/png"/>
  <Override PartName="/ppt/media/image15.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10.png" ContentType="image/png"/>
  <Override PartName="/ppt/media/image35.png" ContentType="image/png"/>
  <Override PartName="/ppt/media/image11.png" ContentType="image/png"/>
  <Override PartName="/ppt/media/image36.png" ContentType="image/png"/>
  <Override PartName="/ppt/media/image9.png" ContentType="image/png"/>
  <Override PartName="/ppt/media/image8.png" ContentType="image/png"/>
  <Override PartName="/ppt/media/image7.png" ContentType="image/png"/>
  <Override PartName="/ppt/media/image2.png" ContentType="image/png"/>
  <Override PartName="/ppt/media/image1.png" ContentType="image/png"/>
  <Override PartName="/ppt/media/image3.png" ContentType="image/png"/>
  <Override PartName="/ppt/media/image4.png" ContentType="image/png"/>
  <Override PartName="/ppt/media/image42.jpeg" ContentType="image/jpeg"/>
  <Override PartName="/ppt/media/image5.png" ContentType="image/png"/>
  <Override PartName="/ppt/media/image6.png" ContentType="image/png"/>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35.xml" ContentType="application/vnd.openxmlformats-officedocument.presentationml.slide+xml"/>
  <Override PartName="/ppt/slides/slide11.xml" ContentType="application/vnd.openxmlformats-officedocument.presentationml.slide+xml"/>
  <Override PartName="/ppt/slides/slide3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_rels/slide29.xml.rels" ContentType="application/vnd.openxmlformats-package.relationships+xml"/>
  <Override PartName="/ppt/slides/_rels/slide28.xml.rels" ContentType="application/vnd.openxmlformats-package.relationships+xml"/>
  <Override PartName="/ppt/slides/_rels/slide32.xml.rels" ContentType="application/vnd.openxmlformats-package.relationships+xml"/>
  <Override PartName="/ppt/slides/_rels/slide27.xml.rels" ContentType="application/vnd.openxmlformats-package.relationships+xml"/>
  <Override PartName="/ppt/slides/_rels/slide26.xml.rels" ContentType="application/vnd.openxmlformats-package.relationships+xml"/>
  <Override PartName="/ppt/slides/_rels/slide31.xml.rels" ContentType="application/vnd.openxmlformats-package.relationships+xml"/>
  <Override PartName="/ppt/slides/_rels/slide25.xml.rels" ContentType="application/vnd.openxmlformats-package.relationships+xml"/>
  <Override PartName="/ppt/slides/_rels/slide30.xml.rels" ContentType="application/vnd.openxmlformats-package.relationships+xml"/>
  <Override PartName="/ppt/slides/_rels/slide24.xml.rels" ContentType="application/vnd.openxmlformats-package.relationships+xml"/>
  <Override PartName="/ppt/slides/_rels/slide23.xml.rels" ContentType="application/vnd.openxmlformats-package.relationships+xml"/>
  <Override PartName="/ppt/slides/_rels/slide22.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6.xml.rels" ContentType="application/vnd.openxmlformats-package.relationships+xml"/>
  <Override PartName="/ppt/slides/_rels/slide36.xml.rels" ContentType="application/vnd.openxmlformats-package.relationships+xml"/>
  <Override PartName="/ppt/slides/_rels/slide5.xml.rels" ContentType="application/vnd.openxmlformats-package.relationships+xml"/>
  <Override PartName="/ppt/slides/_rels/slide3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3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34.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slide1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x="10080625" cy="567055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en-AU" sz="4400" spc="-1" strike="noStrike">
                <a:latin typeface="Arial"/>
              </a:rPr>
              <a:t>Click to move the slide</a:t>
            </a:r>
            <a:endParaRPr b="0" lang="en-AU" sz="4400" spc="-1" strike="noStrike">
              <a:latin typeface="Arial"/>
            </a:endParaRPr>
          </a:p>
        </p:txBody>
      </p:sp>
      <p:sp>
        <p:nvSpPr>
          <p:cNvPr id="77" name="PlaceHolder 2"/>
          <p:cNvSpPr>
            <a:spLocks noGrp="1"/>
          </p:cNvSpPr>
          <p:nvPr>
            <p:ph type="body"/>
          </p:nvPr>
        </p:nvSpPr>
        <p:spPr>
          <a:xfrm>
            <a:off x="756000" y="5078520"/>
            <a:ext cx="6047640" cy="4811040"/>
          </a:xfrm>
          <a:prstGeom prst="rect">
            <a:avLst/>
          </a:prstGeom>
        </p:spPr>
        <p:txBody>
          <a:bodyPr lIns="0" rIns="0" tIns="0" bIns="0">
            <a:noAutofit/>
          </a:bodyPr>
          <a:p>
            <a:r>
              <a:rPr b="0" lang="en-AU" sz="2000" spc="-1" strike="noStrike">
                <a:latin typeface="Arial"/>
              </a:rPr>
              <a:t>Click to edit the notes format</a:t>
            </a:r>
            <a:endParaRPr b="0" lang="en-AU" sz="2000" spc="-1" strike="noStrike">
              <a:latin typeface="Arial"/>
            </a:endParaRPr>
          </a:p>
        </p:txBody>
      </p:sp>
      <p:sp>
        <p:nvSpPr>
          <p:cNvPr id="78" name="PlaceHolder 3"/>
          <p:cNvSpPr>
            <a:spLocks noGrp="1"/>
          </p:cNvSpPr>
          <p:nvPr>
            <p:ph type="hdr"/>
          </p:nvPr>
        </p:nvSpPr>
        <p:spPr>
          <a:xfrm>
            <a:off x="0" y="0"/>
            <a:ext cx="3280680" cy="534240"/>
          </a:xfrm>
          <a:prstGeom prst="rect">
            <a:avLst/>
          </a:prstGeom>
        </p:spPr>
        <p:txBody>
          <a:bodyPr lIns="0" rIns="0" tIns="0" bIns="0">
            <a:noAutofit/>
          </a:bodyPr>
          <a:p>
            <a:r>
              <a:rPr b="0" lang="en-AU" sz="1400" spc="-1" strike="noStrike">
                <a:latin typeface="Times New Roman"/>
              </a:rPr>
              <a:t> </a:t>
            </a:r>
            <a:endParaRPr b="0" lang="en-AU" sz="1400" spc="-1" strike="noStrike">
              <a:latin typeface="Times New Roman"/>
            </a:endParaRPr>
          </a:p>
        </p:txBody>
      </p:sp>
      <p:sp>
        <p:nvSpPr>
          <p:cNvPr id="79" name="PlaceHolder 4"/>
          <p:cNvSpPr>
            <a:spLocks noGrp="1"/>
          </p:cNvSpPr>
          <p:nvPr>
            <p:ph type="dt"/>
          </p:nvPr>
        </p:nvSpPr>
        <p:spPr>
          <a:xfrm>
            <a:off x="4278960" y="0"/>
            <a:ext cx="3280680" cy="534240"/>
          </a:xfrm>
          <a:prstGeom prst="rect">
            <a:avLst/>
          </a:prstGeom>
        </p:spPr>
        <p:txBody>
          <a:bodyPr lIns="0" rIns="0" tIns="0" bIns="0">
            <a:noAutofit/>
          </a:bodyPr>
          <a:p>
            <a:pPr algn="r"/>
            <a:r>
              <a:rPr b="0" lang="en-AU" sz="1400" spc="-1" strike="noStrike">
                <a:latin typeface="Times New Roman"/>
              </a:rPr>
              <a:t> </a:t>
            </a:r>
            <a:endParaRPr b="0" lang="en-AU" sz="1400" spc="-1" strike="noStrike">
              <a:latin typeface="Times New Roman"/>
            </a:endParaRPr>
          </a:p>
        </p:txBody>
      </p:sp>
      <p:sp>
        <p:nvSpPr>
          <p:cNvPr id="80" name="PlaceHolder 5"/>
          <p:cNvSpPr>
            <a:spLocks noGrp="1"/>
          </p:cNvSpPr>
          <p:nvPr>
            <p:ph type="ftr"/>
          </p:nvPr>
        </p:nvSpPr>
        <p:spPr>
          <a:xfrm>
            <a:off x="0" y="10157400"/>
            <a:ext cx="3280680" cy="534240"/>
          </a:xfrm>
          <a:prstGeom prst="rect">
            <a:avLst/>
          </a:prstGeom>
        </p:spPr>
        <p:txBody>
          <a:bodyPr lIns="0" rIns="0" tIns="0" bIns="0" anchor="b">
            <a:noAutofit/>
          </a:bodyPr>
          <a:p>
            <a:r>
              <a:rPr b="0" lang="en-AU" sz="1400" spc="-1" strike="noStrike">
                <a:latin typeface="Times New Roman"/>
              </a:rPr>
              <a:t> </a:t>
            </a:r>
            <a:endParaRPr b="0" lang="en-AU" sz="1400" spc="-1" strike="noStrike">
              <a:latin typeface="Times New Roman"/>
            </a:endParaRPr>
          </a:p>
        </p:txBody>
      </p:sp>
      <p:sp>
        <p:nvSpPr>
          <p:cNvPr id="81"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B583D4FA-21CC-4496-9FD0-049CFD2F91D8}" type="slidenum">
              <a:rPr b="0" lang="en-AU" sz="1400" spc="-1" strike="noStrike">
                <a:latin typeface="Times New Roman"/>
              </a:rPr>
              <a:t>1</a:t>
            </a:fld>
            <a:endParaRPr b="0" lang="en-AU"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sldImg"/>
          </p:nvPr>
        </p:nvSpPr>
        <p:spPr>
          <a:xfrm>
            <a:off x="216000" y="812520"/>
            <a:ext cx="7127280" cy="4008960"/>
          </a:xfrm>
          <a:prstGeom prst="rect">
            <a:avLst/>
          </a:prstGeom>
        </p:spPr>
      </p:sp>
      <p:sp>
        <p:nvSpPr>
          <p:cNvPr id="175" name="PlaceHolder 2"/>
          <p:cNvSpPr>
            <a:spLocks noGrp="1"/>
          </p:cNvSpPr>
          <p:nvPr>
            <p:ph type="body"/>
          </p:nvPr>
        </p:nvSpPr>
        <p:spPr>
          <a:xfrm>
            <a:off x="756000" y="5078520"/>
            <a:ext cx="6047640" cy="4811040"/>
          </a:xfrm>
          <a:prstGeom prst="rect">
            <a:avLst/>
          </a:prstGeom>
        </p:spPr>
        <p:txBody>
          <a:bodyPr lIns="0" rIns="0" tIns="0" bIns="0">
            <a:spAutoFit/>
          </a:bodyPr>
          <a:p>
            <a:r>
              <a:rPr b="0" lang="en-AU" sz="2000" spc="-1" strike="noStrike">
                <a:latin typeface="Arial"/>
              </a:rPr>
              <a:t>Presentation Banner</a:t>
            </a:r>
            <a:endParaRPr b="0" lang="en-AU" sz="20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PlaceHolder 1"/>
          <p:cNvSpPr>
            <a:spLocks noGrp="1"/>
          </p:cNvSpPr>
          <p:nvPr>
            <p:ph type="sldImg"/>
          </p:nvPr>
        </p:nvSpPr>
        <p:spPr>
          <a:xfrm>
            <a:off x="216360" y="812520"/>
            <a:ext cx="7126920" cy="4008960"/>
          </a:xfrm>
          <a:prstGeom prst="rect">
            <a:avLst/>
          </a:prstGeom>
        </p:spPr>
      </p:sp>
      <p:sp>
        <p:nvSpPr>
          <p:cNvPr id="193" name="PlaceHolder 2"/>
          <p:cNvSpPr>
            <a:spLocks noGrp="1"/>
          </p:cNvSpPr>
          <p:nvPr>
            <p:ph type="body"/>
          </p:nvPr>
        </p:nvSpPr>
        <p:spPr>
          <a:xfrm>
            <a:off x="756000" y="5078520"/>
            <a:ext cx="6047640" cy="4811040"/>
          </a:xfrm>
          <a:prstGeom prst="rect">
            <a:avLst/>
          </a:prstGeom>
        </p:spPr>
        <p:txBody>
          <a:bodyPr lIns="0" rIns="0" tIns="0" bIns="0">
            <a:spAutoFit/>
          </a:bodyPr>
          <a:p>
            <a:r>
              <a:rPr b="0" lang="en-AU" sz="2000" spc="-1" strike="noStrike">
                <a:latin typeface="Arial"/>
              </a:rPr>
              <a:t>This graph shows results obtained from weather balloons and then superimposed over this in the latter stages is Satellite data.  The dotted line graph shows surface temperature data up to 1995.</a:t>
            </a:r>
            <a:endParaRPr b="0" lang="en-AU" sz="2000" spc="-1" strike="noStrike">
              <a:latin typeface="Arial"/>
            </a:endParaRPr>
          </a:p>
          <a:p>
            <a:endParaRPr b="0" lang="en-AU" sz="2000" spc="-1" strike="noStrike">
              <a:latin typeface="Arial"/>
            </a:endParaRPr>
          </a:p>
          <a:p>
            <a:r>
              <a:rPr b="0" lang="en-AU" sz="2000" spc="-1" strike="noStrike">
                <a:latin typeface="Arial"/>
              </a:rPr>
              <a:t>During this period, overall there has been little change and various oscillations are evident.</a:t>
            </a:r>
            <a:endParaRPr b="0" lang="en-AU" sz="20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sldImg"/>
          </p:nvPr>
        </p:nvSpPr>
        <p:spPr>
          <a:xfrm>
            <a:off x="216360" y="812520"/>
            <a:ext cx="7126920" cy="4008960"/>
          </a:xfrm>
          <a:prstGeom prst="rect">
            <a:avLst/>
          </a:prstGeom>
        </p:spPr>
      </p:sp>
      <p:sp>
        <p:nvSpPr>
          <p:cNvPr id="195" name="PlaceHolder 2"/>
          <p:cNvSpPr>
            <a:spLocks noGrp="1"/>
          </p:cNvSpPr>
          <p:nvPr>
            <p:ph type="body"/>
          </p:nvPr>
        </p:nvSpPr>
        <p:spPr>
          <a:xfrm>
            <a:off x="756000" y="5078520"/>
            <a:ext cx="6047640" cy="4811040"/>
          </a:xfrm>
          <a:prstGeom prst="rect">
            <a:avLst/>
          </a:prstGeom>
        </p:spPr>
        <p:txBody>
          <a:bodyPr lIns="0" rIns="0" tIns="0" bIns="0">
            <a:spAutoFit/>
          </a:bodyPr>
          <a:p>
            <a:r>
              <a:rPr b="0" lang="en-AU" sz="2000" spc="-1" strike="noStrike">
                <a:latin typeface="Arial"/>
              </a:rPr>
              <a:t>This is the raw data from the RSS feed of a temperature measuring satellite.</a:t>
            </a:r>
            <a:endParaRPr b="0" lang="en-AU" sz="2000" spc="-1" strike="noStrike">
              <a:latin typeface="Arial"/>
            </a:endParaRPr>
          </a:p>
          <a:p>
            <a:endParaRPr b="0" lang="en-AU" sz="2000" spc="-1" strike="noStrike">
              <a:latin typeface="Arial"/>
            </a:endParaRPr>
          </a:p>
          <a:p>
            <a:r>
              <a:rPr b="0" lang="en-AU" sz="2000" spc="-1" strike="noStrike">
                <a:latin typeface="Arial"/>
              </a:rPr>
              <a:t>Other feeds from other satellite data (University of Alabama and Huntsville – UAH) show warming.  There is obviously a disagreement in satellite measurements.</a:t>
            </a:r>
            <a:endParaRPr b="0" lang="en-AU" sz="20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PlaceHolder 1"/>
          <p:cNvSpPr>
            <a:spLocks noGrp="1"/>
          </p:cNvSpPr>
          <p:nvPr>
            <p:ph type="sldImg"/>
          </p:nvPr>
        </p:nvSpPr>
        <p:spPr>
          <a:xfrm>
            <a:off x="216360" y="812520"/>
            <a:ext cx="7126920" cy="4008960"/>
          </a:xfrm>
          <a:prstGeom prst="rect">
            <a:avLst/>
          </a:prstGeom>
        </p:spPr>
      </p:sp>
      <p:sp>
        <p:nvSpPr>
          <p:cNvPr id="197" name="PlaceHolder 2"/>
          <p:cNvSpPr>
            <a:spLocks noGrp="1"/>
          </p:cNvSpPr>
          <p:nvPr>
            <p:ph type="body"/>
          </p:nvPr>
        </p:nvSpPr>
        <p:spPr>
          <a:xfrm>
            <a:off x="756000" y="5078520"/>
            <a:ext cx="6047640" cy="4811040"/>
          </a:xfrm>
          <a:prstGeom prst="rect">
            <a:avLst/>
          </a:prstGeom>
        </p:spPr>
        <p:txBody>
          <a:bodyPr lIns="0" rIns="0" tIns="0" bIns="0">
            <a:spAutoFit/>
          </a:bodyPr>
          <a:p>
            <a:r>
              <a:rPr b="0" lang="en-AU" sz="2000" spc="-1" strike="noStrike">
                <a:latin typeface="Arial"/>
              </a:rPr>
              <a:t>This is an excerpt from emails that have come to be known as “Climategate”.  It is from Kevin Trenberth who worked at the National Centre for Atmospheric Research.  Here Trenberth is lamenting the fact that the data shows cooling, not warming.</a:t>
            </a:r>
            <a:endParaRPr b="0" lang="en-AU" sz="20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type="sldImg"/>
          </p:nvPr>
        </p:nvSpPr>
        <p:spPr>
          <a:xfrm>
            <a:off x="216360" y="812520"/>
            <a:ext cx="7126920" cy="4008960"/>
          </a:xfrm>
          <a:prstGeom prst="rect">
            <a:avLst/>
          </a:prstGeom>
        </p:spPr>
      </p:sp>
      <p:sp>
        <p:nvSpPr>
          <p:cNvPr id="199" name="PlaceHolder 2"/>
          <p:cNvSpPr>
            <a:spLocks noGrp="1"/>
          </p:cNvSpPr>
          <p:nvPr>
            <p:ph type="body"/>
          </p:nvPr>
        </p:nvSpPr>
        <p:spPr>
          <a:xfrm>
            <a:off x="756000" y="5078520"/>
            <a:ext cx="6047640" cy="4811040"/>
          </a:xfrm>
          <a:prstGeom prst="rect">
            <a:avLst/>
          </a:prstGeom>
        </p:spPr>
        <p:txBody>
          <a:bodyPr lIns="0" rIns="0" tIns="0" bIns="0">
            <a:spAutoFit/>
          </a:bodyPr>
          <a:p>
            <a:r>
              <a:rPr b="0" lang="en-AU" sz="2000" spc="-1" strike="noStrike">
                <a:latin typeface="Arial"/>
              </a:rPr>
              <a:t>So, no worry, we'll just change the data.  No one will notice.  Not the least the stupid insipid media.</a:t>
            </a:r>
            <a:endParaRPr b="0" lang="en-AU" sz="20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sldImg"/>
          </p:nvPr>
        </p:nvSpPr>
        <p:spPr>
          <a:xfrm>
            <a:off x="216360" y="812520"/>
            <a:ext cx="7126920" cy="4008960"/>
          </a:xfrm>
          <a:prstGeom prst="rect">
            <a:avLst/>
          </a:prstGeom>
        </p:spPr>
      </p:sp>
      <p:sp>
        <p:nvSpPr>
          <p:cNvPr id="201" name="PlaceHolder 2"/>
          <p:cNvSpPr>
            <a:spLocks noGrp="1"/>
          </p:cNvSpPr>
          <p:nvPr>
            <p:ph type="body"/>
          </p:nvPr>
        </p:nvSpPr>
        <p:spPr>
          <a:xfrm>
            <a:off x="756000" y="5078520"/>
            <a:ext cx="6047640" cy="4811040"/>
          </a:xfrm>
          <a:prstGeom prst="rect">
            <a:avLst/>
          </a:prstGeom>
        </p:spPr>
        <p:txBody>
          <a:bodyPr lIns="0" rIns="0" tIns="0" bIns="0">
            <a:spAutoFit/>
          </a:bodyPr>
          <a:p>
            <a:r>
              <a:rPr b="0" lang="en-AU" sz="2000" spc="-1" strike="noStrike">
                <a:latin typeface="Arial"/>
              </a:rPr>
              <a:t>This graph was used by Senator Ted Cruz to show that there was no warming of the earth's atmosphere.  It cause quite a stir.  What is interesting is that it shows the effect that El Ninos have on the earth's atmospheric temperatures.  You can see that each peak is getting noticeably less and less.</a:t>
            </a:r>
            <a:endParaRPr b="0" lang="en-AU" sz="20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type="sldImg"/>
          </p:nvPr>
        </p:nvSpPr>
        <p:spPr>
          <a:xfrm>
            <a:off x="216360" y="812520"/>
            <a:ext cx="7126920" cy="4008960"/>
          </a:xfrm>
          <a:prstGeom prst="rect">
            <a:avLst/>
          </a:prstGeom>
        </p:spPr>
      </p:sp>
      <p:sp>
        <p:nvSpPr>
          <p:cNvPr id="203" name="PlaceHolder 2"/>
          <p:cNvSpPr>
            <a:spLocks noGrp="1"/>
          </p:cNvSpPr>
          <p:nvPr>
            <p:ph type="body"/>
          </p:nvPr>
        </p:nvSpPr>
        <p:spPr>
          <a:xfrm>
            <a:off x="756000" y="5078520"/>
            <a:ext cx="6047640" cy="4811040"/>
          </a:xfrm>
          <a:prstGeom prst="rect">
            <a:avLst/>
          </a:prstGeom>
        </p:spPr>
        <p:txBody>
          <a:bodyPr lIns="0" rIns="0" tIns="0" bIns="0">
            <a:spAutoFit/>
          </a:bodyPr>
          <a:p>
            <a:r>
              <a:rPr b="0" lang="en-AU" sz="2000" spc="-1" strike="noStrike">
                <a:latin typeface="Arial"/>
              </a:rPr>
              <a:t>This is a graph presented by Carl Mears a scientist working at Remote Sensing Systems from 1998. Note that the blue plot shows actual data with an error band and the yellow shows what computer models predicted.  There is a very poor correlation and, if anything, the trend is downwards since 2000.</a:t>
            </a:r>
            <a:endParaRPr b="0" lang="en-AU" sz="2000" spc="-1" strike="noStrike">
              <a:latin typeface="Arial"/>
            </a:endParaRPr>
          </a:p>
          <a:p>
            <a:endParaRPr b="0" lang="en-AU" sz="20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PlaceHolder 1"/>
          <p:cNvSpPr>
            <a:spLocks noGrp="1"/>
          </p:cNvSpPr>
          <p:nvPr>
            <p:ph type="sldImg"/>
          </p:nvPr>
        </p:nvSpPr>
        <p:spPr>
          <a:xfrm>
            <a:off x="216360" y="812520"/>
            <a:ext cx="7126920" cy="4008960"/>
          </a:xfrm>
          <a:prstGeom prst="rect">
            <a:avLst/>
          </a:prstGeom>
        </p:spPr>
      </p:sp>
      <p:sp>
        <p:nvSpPr>
          <p:cNvPr id="205" name="PlaceHolder 2"/>
          <p:cNvSpPr>
            <a:spLocks noGrp="1"/>
          </p:cNvSpPr>
          <p:nvPr>
            <p:ph type="body"/>
          </p:nvPr>
        </p:nvSpPr>
        <p:spPr>
          <a:xfrm>
            <a:off x="756000" y="5078520"/>
            <a:ext cx="6047640" cy="4811040"/>
          </a:xfrm>
          <a:prstGeom prst="rect">
            <a:avLst/>
          </a:prstGeom>
        </p:spPr>
        <p:txBody>
          <a:bodyPr lIns="0" rIns="0" tIns="0" bIns="0">
            <a:spAutoFit/>
          </a:bodyPr>
          <a:p>
            <a:r>
              <a:rPr b="0" lang="en-AU" sz="2000" spc="-1" strike="noStrike">
                <a:latin typeface="Arial"/>
              </a:rPr>
              <a:t>Because of pressure applied by the climate mafia, Carl Mears simply got rid of the error band and showed only the upper limits; the black line.</a:t>
            </a:r>
            <a:endParaRPr b="0" lang="en-AU" sz="2000" spc="-1" strike="noStrike">
              <a:latin typeface="Arial"/>
            </a:endParaRPr>
          </a:p>
          <a:p>
            <a:endParaRPr b="0" lang="en-AU" sz="2000" spc="-1" strike="noStrike">
              <a:latin typeface="Arial"/>
            </a:endParaRPr>
          </a:p>
          <a:p>
            <a:r>
              <a:rPr b="0" lang="en-AU" sz="2000" spc="-1" strike="noStrike">
                <a:latin typeface="Arial"/>
              </a:rPr>
              <a:t>Here are the two graphs superimposed in each other.</a:t>
            </a:r>
            <a:endParaRPr b="0" lang="en-AU" sz="2000" spc="-1" strike="noStrike">
              <a:latin typeface="Arial"/>
            </a:endParaRPr>
          </a:p>
          <a:p>
            <a:endParaRPr b="0" lang="en-AU" sz="2000" spc="-1" strike="noStrike">
              <a:latin typeface="Arial"/>
            </a:endParaRPr>
          </a:p>
          <a:p>
            <a:r>
              <a:rPr b="0" lang="en-AU" sz="2000" spc="-1" strike="noStrike">
                <a:latin typeface="Arial"/>
              </a:rPr>
              <a:t>This is blatant fraud and it has cost the world trillions of dollars.  It has damaged Western economies and it has assisted Communist China in its quest to be the most dominant power in the world.</a:t>
            </a:r>
            <a:endParaRPr b="0" lang="en-AU" sz="20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
          <p:cNvSpPr>
            <a:spLocks noGrp="1"/>
          </p:cNvSpPr>
          <p:nvPr>
            <p:ph type="sldImg"/>
          </p:nvPr>
        </p:nvSpPr>
        <p:spPr>
          <a:xfrm>
            <a:off x="216360" y="812520"/>
            <a:ext cx="7126920" cy="4008960"/>
          </a:xfrm>
          <a:prstGeom prst="rect">
            <a:avLst/>
          </a:prstGeom>
        </p:spPr>
      </p:sp>
      <p:sp>
        <p:nvSpPr>
          <p:cNvPr id="207" name="PlaceHolder 2"/>
          <p:cNvSpPr>
            <a:spLocks noGrp="1"/>
          </p:cNvSpPr>
          <p:nvPr>
            <p:ph type="body"/>
          </p:nvPr>
        </p:nvSpPr>
        <p:spPr>
          <a:xfrm>
            <a:off x="756000" y="5078520"/>
            <a:ext cx="6047640" cy="4811040"/>
          </a:xfrm>
          <a:prstGeom prst="rect">
            <a:avLst/>
          </a:prstGeom>
        </p:spPr>
        <p:txBody>
          <a:bodyPr lIns="0" rIns="0" tIns="0" bIns="0">
            <a:spAutoFit/>
          </a:bodyPr>
          <a:p>
            <a:r>
              <a:rPr b="0" lang="en-AU" sz="2000" spc="-1" strike="noStrike">
                <a:latin typeface="Arial"/>
              </a:rPr>
              <a:t>And then Carl Mears changed his wording.  Now instead of the models predicting too much warming, it says that the data shows it is in the lower band of the model predictions.</a:t>
            </a:r>
            <a:endParaRPr b="0" lang="en-AU" sz="20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PlaceHolder 1"/>
          <p:cNvSpPr>
            <a:spLocks noGrp="1"/>
          </p:cNvSpPr>
          <p:nvPr>
            <p:ph type="sldImg"/>
          </p:nvPr>
        </p:nvSpPr>
        <p:spPr>
          <a:xfrm>
            <a:off x="216360" y="812520"/>
            <a:ext cx="7126920" cy="4008960"/>
          </a:xfrm>
          <a:prstGeom prst="rect">
            <a:avLst/>
          </a:prstGeom>
        </p:spPr>
      </p:sp>
      <p:sp>
        <p:nvSpPr>
          <p:cNvPr id="209" name="PlaceHolder 2"/>
          <p:cNvSpPr>
            <a:spLocks noGrp="1"/>
          </p:cNvSpPr>
          <p:nvPr>
            <p:ph type="body"/>
          </p:nvPr>
        </p:nvSpPr>
        <p:spPr>
          <a:xfrm>
            <a:off x="756000" y="5078520"/>
            <a:ext cx="6047640" cy="4811040"/>
          </a:xfrm>
          <a:prstGeom prst="rect">
            <a:avLst/>
          </a:prstGeom>
        </p:spPr>
        <p:txBody>
          <a:bodyPr lIns="0" rIns="0" tIns="0" bIns="0">
            <a:spAutoFit/>
          </a:bodyPr>
          <a:p>
            <a:r>
              <a:rPr b="0" lang="en-AU" sz="2000" spc="-1" strike="noStrike">
                <a:latin typeface="Arial"/>
              </a:rPr>
              <a:t>The same manipulation of data has occurred with respect to ground temperatures.</a:t>
            </a:r>
            <a:endParaRPr b="0" lang="en-AU" sz="2000" spc="-1" strike="noStrike">
              <a:latin typeface="Arial"/>
            </a:endParaRPr>
          </a:p>
          <a:p>
            <a:endParaRPr b="0" lang="en-AU" sz="2000" spc="-1" strike="noStrike">
              <a:latin typeface="Arial"/>
            </a:endParaRPr>
          </a:p>
          <a:p>
            <a:r>
              <a:rPr b="0" lang="en-AU" sz="2000" spc="-1" strike="noStrike">
                <a:latin typeface="Arial"/>
              </a:rPr>
              <a:t>Here is a plot of the raw data.</a:t>
            </a:r>
            <a:endParaRPr b="0" lang="en-AU" sz="20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PlaceHolder 1"/>
          <p:cNvSpPr>
            <a:spLocks noGrp="1"/>
          </p:cNvSpPr>
          <p:nvPr>
            <p:ph type="sldImg"/>
          </p:nvPr>
        </p:nvSpPr>
        <p:spPr>
          <a:xfrm>
            <a:off x="216360" y="812520"/>
            <a:ext cx="7126920" cy="4008960"/>
          </a:xfrm>
          <a:prstGeom prst="rect">
            <a:avLst/>
          </a:prstGeom>
        </p:spPr>
      </p:sp>
      <p:sp>
        <p:nvSpPr>
          <p:cNvPr id="211" name="PlaceHolder 2"/>
          <p:cNvSpPr>
            <a:spLocks noGrp="1"/>
          </p:cNvSpPr>
          <p:nvPr>
            <p:ph type="body"/>
          </p:nvPr>
        </p:nvSpPr>
        <p:spPr>
          <a:xfrm>
            <a:off x="756000" y="5078520"/>
            <a:ext cx="6047640" cy="4811040"/>
          </a:xfrm>
          <a:prstGeom prst="rect">
            <a:avLst/>
          </a:prstGeom>
        </p:spPr>
        <p:txBody>
          <a:bodyPr lIns="0" rIns="0" tIns="0" bIns="0">
            <a:spAutoFit/>
          </a:bodyPr>
          <a:p>
            <a:r>
              <a:rPr b="0" lang="en-AU" sz="2000" spc="-1" strike="noStrike">
                <a:latin typeface="Arial"/>
              </a:rPr>
              <a:t>Here now is a plot of the adjusted data.  Note how it now shows a steep warming trend.</a:t>
            </a:r>
            <a:endParaRPr b="0" lang="en-AU" sz="2000" spc="-1" strike="noStrike">
              <a:latin typeface="Arial"/>
            </a:endParaRPr>
          </a:p>
          <a:p>
            <a:endParaRPr b="0" lang="en-AU" sz="2000" spc="-1" strike="noStrike">
              <a:latin typeface="Arial"/>
            </a:endParaRPr>
          </a:p>
          <a:p>
            <a:r>
              <a:rPr b="0" lang="en-AU" sz="2000" spc="-1" strike="noStrike">
                <a:latin typeface="Arial"/>
              </a:rPr>
              <a:t>This is blatant fraud!</a:t>
            </a:r>
            <a:endParaRPr b="0" lang="en-AU" sz="20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sldImg"/>
          </p:nvPr>
        </p:nvSpPr>
        <p:spPr>
          <a:xfrm>
            <a:off x="216000" y="812520"/>
            <a:ext cx="7127280" cy="4008960"/>
          </a:xfrm>
          <a:prstGeom prst="rect">
            <a:avLst/>
          </a:prstGeom>
        </p:spPr>
      </p:sp>
      <p:sp>
        <p:nvSpPr>
          <p:cNvPr id="177" name="PlaceHolder 2"/>
          <p:cNvSpPr>
            <a:spLocks noGrp="1"/>
          </p:cNvSpPr>
          <p:nvPr>
            <p:ph type="body"/>
          </p:nvPr>
        </p:nvSpPr>
        <p:spPr>
          <a:xfrm>
            <a:off x="756000" y="5078520"/>
            <a:ext cx="6047640" cy="5100120"/>
          </a:xfrm>
          <a:prstGeom prst="rect">
            <a:avLst/>
          </a:prstGeom>
        </p:spPr>
        <p:txBody>
          <a:bodyPr lIns="0" rIns="0" tIns="0" bIns="0">
            <a:spAutoFit/>
          </a:bodyPr>
          <a:p>
            <a:r>
              <a:rPr b="0" lang="en-AU" sz="2000" spc="-1" strike="noStrike">
                <a:latin typeface="Arial"/>
              </a:rPr>
              <a:t>At the core of all “Green energy” initiatives lies the false belief that human emissions are causing warming of the earth's atmosphere.  It used to be called Anthropogenic Global Warming (AGW) but this name was dropped for the nebulous one of  “Climate Change”.</a:t>
            </a:r>
            <a:endParaRPr b="0" lang="en-AU" sz="2000" spc="-1" strike="noStrike">
              <a:latin typeface="Arial"/>
            </a:endParaRPr>
          </a:p>
          <a:p>
            <a:endParaRPr b="0" lang="en-AU" sz="2000" spc="-1" strike="noStrike">
              <a:latin typeface="Arial"/>
            </a:endParaRPr>
          </a:p>
          <a:p>
            <a:r>
              <a:rPr b="0" lang="en-AU" sz="2000" spc="-1" strike="noStrike">
                <a:latin typeface="Arial"/>
              </a:rPr>
              <a:t>BUT WHAT IF THE EARTH'S ATMOSPHERE WERE NOT WARMING BUT COOLING INSTEAD?</a:t>
            </a:r>
            <a:endParaRPr b="0" lang="en-AU" sz="2000" spc="-1" strike="noStrike">
              <a:latin typeface="Arial"/>
            </a:endParaRPr>
          </a:p>
          <a:p>
            <a:endParaRPr b="0" lang="en-AU" sz="2000" spc="-1" strike="noStrike">
              <a:latin typeface="Arial"/>
            </a:endParaRPr>
          </a:p>
          <a:p>
            <a:r>
              <a:rPr b="0" lang="en-AU" sz="2000" spc="-1" strike="noStrike">
                <a:latin typeface="Arial"/>
              </a:rPr>
              <a:t>Here is a graph showing the percentage of days per annum all physical weather stations on the US Climatology network recorded a temperature over 95F.</a:t>
            </a:r>
            <a:endParaRPr b="0" lang="en-AU" sz="2000" spc="-1" strike="noStrike">
              <a:latin typeface="Arial"/>
            </a:endParaRPr>
          </a:p>
          <a:p>
            <a:endParaRPr b="0" lang="en-AU" sz="2000" spc="-1" strike="noStrike">
              <a:latin typeface="Arial"/>
            </a:endParaRPr>
          </a:p>
          <a:p>
            <a:r>
              <a:rPr b="1" lang="en-AU" sz="2000" spc="-1" strike="noStrike">
                <a:latin typeface="Arial"/>
              </a:rPr>
              <a:t>NOTE THERE HAS BEEN A STEADY, OSCILLATING, DOWNWARDS TREND FOR OVER 100 YEARS. </a:t>
            </a:r>
            <a:endParaRPr b="0" lang="en-AU" sz="20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sldImg"/>
          </p:nvPr>
        </p:nvSpPr>
        <p:spPr>
          <a:xfrm>
            <a:off x="216360" y="812520"/>
            <a:ext cx="7126920" cy="4008960"/>
          </a:xfrm>
          <a:prstGeom prst="rect">
            <a:avLst/>
          </a:prstGeom>
        </p:spPr>
      </p:sp>
      <p:sp>
        <p:nvSpPr>
          <p:cNvPr id="213" name="PlaceHolder 2"/>
          <p:cNvSpPr>
            <a:spLocks noGrp="1"/>
          </p:cNvSpPr>
          <p:nvPr>
            <p:ph type="body"/>
          </p:nvPr>
        </p:nvSpPr>
        <p:spPr>
          <a:xfrm>
            <a:off x="756000" y="5078520"/>
            <a:ext cx="6047640" cy="1614960"/>
          </a:xfrm>
          <a:prstGeom prst="rect">
            <a:avLst/>
          </a:prstGeom>
        </p:spPr>
        <p:txBody>
          <a:bodyPr lIns="0" rIns="0" tIns="0" bIns="0">
            <a:spAutoFit/>
          </a:bodyPr>
          <a:p>
            <a:r>
              <a:rPr b="0" lang="en-AU" sz="2000" spc="-1" strike="noStrike">
                <a:latin typeface="Arial"/>
              </a:rPr>
              <a:t>This is what is really happening.</a:t>
            </a:r>
            <a:endParaRPr b="0" lang="en-AU" sz="2000" spc="-1" strike="noStrike">
              <a:latin typeface="Arial"/>
            </a:endParaRPr>
          </a:p>
          <a:p>
            <a:endParaRPr b="0" lang="en-AU" sz="2000" spc="-1" strike="noStrike">
              <a:latin typeface="Arial"/>
            </a:endParaRPr>
          </a:p>
          <a:p>
            <a:r>
              <a:rPr b="0" lang="en-AU" sz="2000" spc="-1" strike="noStrike">
                <a:latin typeface="Arial"/>
              </a:rPr>
              <a:t>In 2020-2021 the Northern Hemisphere had one of its snowiest winters since records began in 1979</a:t>
            </a:r>
            <a:endParaRPr b="0" lang="en-AU" sz="20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PlaceHolder 1"/>
          <p:cNvSpPr>
            <a:spLocks noGrp="1"/>
          </p:cNvSpPr>
          <p:nvPr>
            <p:ph type="sldImg"/>
          </p:nvPr>
        </p:nvSpPr>
        <p:spPr>
          <a:xfrm>
            <a:off x="216360" y="812520"/>
            <a:ext cx="7126920" cy="4008960"/>
          </a:xfrm>
          <a:prstGeom prst="rect">
            <a:avLst/>
          </a:prstGeom>
        </p:spPr>
      </p:sp>
      <p:sp>
        <p:nvSpPr>
          <p:cNvPr id="215" name="PlaceHolder 2"/>
          <p:cNvSpPr>
            <a:spLocks noGrp="1"/>
          </p:cNvSpPr>
          <p:nvPr>
            <p:ph type="body"/>
          </p:nvPr>
        </p:nvSpPr>
        <p:spPr>
          <a:xfrm>
            <a:off x="756000" y="5078520"/>
            <a:ext cx="6047640" cy="4811040"/>
          </a:xfrm>
          <a:prstGeom prst="rect">
            <a:avLst/>
          </a:prstGeom>
        </p:spPr>
        <p:txBody>
          <a:bodyPr lIns="0" rIns="0" tIns="0" bIns="0">
            <a:spAutoFit/>
          </a:bodyPr>
          <a:p>
            <a:r>
              <a:rPr b="0" lang="en-AU" sz="2000" spc="-1" strike="noStrike">
                <a:latin typeface="Arial"/>
              </a:rPr>
              <a:t>Here is a plot of Northern Hemisphere Snow Extent dating back to 1967.  As to be expected, with a cooling climate, it shows an upward trend.</a:t>
            </a:r>
            <a:endParaRPr b="0" lang="en-AU" sz="20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sldImg"/>
          </p:nvPr>
        </p:nvSpPr>
        <p:spPr>
          <a:xfrm>
            <a:off x="216360" y="812520"/>
            <a:ext cx="7126920" cy="4008960"/>
          </a:xfrm>
          <a:prstGeom prst="rect">
            <a:avLst/>
          </a:prstGeom>
        </p:spPr>
      </p:sp>
      <p:sp>
        <p:nvSpPr>
          <p:cNvPr id="217" name="PlaceHolder 2"/>
          <p:cNvSpPr>
            <a:spLocks noGrp="1"/>
          </p:cNvSpPr>
          <p:nvPr>
            <p:ph type="body"/>
          </p:nvPr>
        </p:nvSpPr>
        <p:spPr>
          <a:xfrm>
            <a:off x="756000" y="5078520"/>
            <a:ext cx="6047640" cy="4816800"/>
          </a:xfrm>
          <a:prstGeom prst="rect">
            <a:avLst/>
          </a:prstGeom>
        </p:spPr>
        <p:txBody>
          <a:bodyPr lIns="0" rIns="0" tIns="0" bIns="0">
            <a:spAutoFit/>
          </a:bodyPr>
          <a:p>
            <a:r>
              <a:rPr b="0" lang="en-AU" sz="2000" spc="-1" strike="noStrike">
                <a:latin typeface="Arial"/>
              </a:rPr>
              <a:t>Why should this be happening?  </a:t>
            </a:r>
            <a:endParaRPr b="0" lang="en-AU" sz="2000" spc="-1" strike="noStrike">
              <a:latin typeface="Arial"/>
            </a:endParaRPr>
          </a:p>
          <a:p>
            <a:endParaRPr b="0" lang="en-AU" sz="2000" spc="-1" strike="noStrike">
              <a:latin typeface="Arial"/>
            </a:endParaRPr>
          </a:p>
          <a:p>
            <a:r>
              <a:rPr b="0" lang="en-AU" sz="2000" spc="-1" strike="noStrike">
                <a:latin typeface="Arial"/>
              </a:rPr>
              <a:t>The sun has been routinely blank for over 2 years now.</a:t>
            </a:r>
            <a:endParaRPr b="0" lang="en-AU" sz="2000" spc="-1" strike="noStrike">
              <a:latin typeface="Arial"/>
            </a:endParaRPr>
          </a:p>
          <a:p>
            <a:endParaRPr b="0" lang="en-AU" sz="2000" spc="-1" strike="noStrike">
              <a:latin typeface="Arial"/>
            </a:endParaRPr>
          </a:p>
          <a:p>
            <a:r>
              <a:rPr b="0" lang="en-AU" sz="2000" spc="-1" strike="noStrike">
                <a:latin typeface="Arial"/>
              </a:rPr>
              <a:t>The sun's magnetic field is collapsing.  This happens every 340+ years; the last event being the Maunder Minimum.</a:t>
            </a:r>
            <a:endParaRPr b="0" lang="en-AU" sz="2000" spc="-1" strike="noStrike">
              <a:latin typeface="Arial"/>
            </a:endParaRPr>
          </a:p>
          <a:p>
            <a:endParaRPr b="0" lang="en-AU" sz="2000" spc="-1" strike="noStrike">
              <a:latin typeface="Arial"/>
            </a:endParaRPr>
          </a:p>
          <a:p>
            <a:r>
              <a:rPr b="0" lang="en-AU" sz="2000" spc="-1" strike="noStrike">
                <a:latin typeface="Arial"/>
              </a:rPr>
              <a:t>When the magnetic field collapses, the sun's radiation output reduces but, possibly more importantly, a greater flux of cosmic rays can enter the solar system and, as a result, more cosmic rays impact the earth's atmosphere.  These cause cloudiness in the upper atmosphere and this reflects the sun's radiation making the earth cooler still. </a:t>
            </a:r>
            <a:endParaRPr b="0" lang="en-AU" sz="20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sldImg"/>
          </p:nvPr>
        </p:nvSpPr>
        <p:spPr>
          <a:xfrm>
            <a:off x="216360" y="812520"/>
            <a:ext cx="7126920" cy="4008960"/>
          </a:xfrm>
          <a:prstGeom prst="rect">
            <a:avLst/>
          </a:prstGeom>
        </p:spPr>
      </p:sp>
      <p:sp>
        <p:nvSpPr>
          <p:cNvPr id="219" name="PlaceHolder 2"/>
          <p:cNvSpPr>
            <a:spLocks noGrp="1"/>
          </p:cNvSpPr>
          <p:nvPr>
            <p:ph type="body"/>
          </p:nvPr>
        </p:nvSpPr>
        <p:spPr>
          <a:xfrm>
            <a:off x="756000" y="5402520"/>
            <a:ext cx="6047640" cy="2763360"/>
          </a:xfrm>
          <a:prstGeom prst="rect">
            <a:avLst/>
          </a:prstGeom>
        </p:spPr>
        <p:txBody>
          <a:bodyPr lIns="0" rIns="0" tIns="0" bIns="0">
            <a:spAutoFit/>
          </a:bodyPr>
          <a:p>
            <a:r>
              <a:rPr b="0" lang="en-AU" sz="2000" spc="-1" strike="noStrike">
                <a:latin typeface="Arial"/>
              </a:rPr>
              <a:t>This graph depicts sunspot activity and sun's 11 year cycle.</a:t>
            </a:r>
            <a:endParaRPr b="0" lang="en-AU" sz="2000" spc="-1" strike="noStrike">
              <a:latin typeface="Arial"/>
            </a:endParaRPr>
          </a:p>
          <a:p>
            <a:endParaRPr b="0" lang="en-AU" sz="2000" spc="-1" strike="noStrike">
              <a:latin typeface="Arial"/>
            </a:endParaRPr>
          </a:p>
          <a:p>
            <a:r>
              <a:rPr b="0" lang="en-AU" sz="2000" spc="-1" strike="noStrike">
                <a:latin typeface="Arial"/>
              </a:rPr>
              <a:t>You can see where we are at this point and what lies ahead.</a:t>
            </a:r>
            <a:endParaRPr b="0" lang="en-AU" sz="2000" spc="-1" strike="noStrike">
              <a:latin typeface="Arial"/>
            </a:endParaRPr>
          </a:p>
          <a:p>
            <a:endParaRPr b="0" lang="en-AU" sz="2000" spc="-1" strike="noStrike">
              <a:latin typeface="Arial"/>
            </a:endParaRPr>
          </a:p>
          <a:p>
            <a:r>
              <a:rPr b="0" lang="en-AU" sz="2000" spc="-1" strike="noStrike">
                <a:latin typeface="Arial"/>
              </a:rPr>
              <a:t>It is going to become quite cold around 2025 and colder still by 2035!</a:t>
            </a:r>
            <a:endParaRPr b="0" lang="en-AU" sz="20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type="sldImg"/>
          </p:nvPr>
        </p:nvSpPr>
        <p:spPr>
          <a:xfrm>
            <a:off x="216360" y="812520"/>
            <a:ext cx="7126920" cy="4008960"/>
          </a:xfrm>
          <a:prstGeom prst="rect">
            <a:avLst/>
          </a:prstGeom>
        </p:spPr>
      </p:sp>
      <p:sp>
        <p:nvSpPr>
          <p:cNvPr id="221" name="PlaceHolder 2"/>
          <p:cNvSpPr>
            <a:spLocks noGrp="1"/>
          </p:cNvSpPr>
          <p:nvPr>
            <p:ph type="body"/>
          </p:nvPr>
        </p:nvSpPr>
        <p:spPr>
          <a:xfrm>
            <a:off x="756000" y="5078520"/>
            <a:ext cx="6047640" cy="4811040"/>
          </a:xfrm>
          <a:prstGeom prst="rect">
            <a:avLst/>
          </a:prstGeom>
        </p:spPr>
        <p:txBody>
          <a:bodyPr lIns="0" rIns="0" tIns="0" bIns="0">
            <a:spAutoFit/>
          </a:bodyPr>
          <a:p>
            <a:r>
              <a:rPr b="0" lang="en-AU" sz="2000" spc="-1" strike="noStrike">
                <a:latin typeface="Arial"/>
              </a:rPr>
              <a:t>This slide says it all.</a:t>
            </a:r>
            <a:endParaRPr b="0" lang="en-AU" sz="2000" spc="-1" strike="noStrike">
              <a:latin typeface="Arial"/>
            </a:endParaRPr>
          </a:p>
          <a:p>
            <a:endParaRPr b="0" lang="en-AU" sz="2000" spc="-1" strike="noStrike">
              <a:latin typeface="Arial"/>
            </a:endParaRPr>
          </a:p>
          <a:p>
            <a:r>
              <a:rPr b="0" lang="en-AU" sz="2000" spc="-1" strike="noStrike">
                <a:latin typeface="Arial"/>
              </a:rPr>
              <a:t>The Australian Government has wasted over $140 billion dollars on renewables.</a:t>
            </a:r>
            <a:endParaRPr b="0" lang="en-AU" sz="2000" spc="-1" strike="noStrike">
              <a:latin typeface="Arial"/>
            </a:endParaRPr>
          </a:p>
          <a:p>
            <a:endParaRPr b="0" lang="en-AU" sz="2000" spc="-1" strike="noStrike">
              <a:latin typeface="Arial"/>
            </a:endParaRPr>
          </a:p>
          <a:p>
            <a:r>
              <a:rPr b="0" lang="en-AU" sz="2000" spc="-1" strike="noStrike">
                <a:latin typeface="Arial"/>
              </a:rPr>
              <a:t>Much of this money has gone to the Chinese Communist Party purchasing solar panels and windmill components.</a:t>
            </a:r>
            <a:endParaRPr b="0" lang="en-AU" sz="2000" spc="-1" strike="noStrike">
              <a:latin typeface="Arial"/>
            </a:endParaRPr>
          </a:p>
          <a:p>
            <a:endParaRPr b="0" lang="en-AU" sz="2000" spc="-1" strike="noStrike">
              <a:latin typeface="Arial"/>
            </a:endParaRPr>
          </a:p>
          <a:p>
            <a:r>
              <a:rPr b="0" lang="en-AU" sz="2000" spc="-1" strike="noStrike">
                <a:latin typeface="Arial"/>
              </a:rPr>
              <a:t>High electricity prices make Australia's industries less competitive and do great harm to the most vulnerable in our society.</a:t>
            </a:r>
            <a:endParaRPr b="0" lang="en-AU" sz="2000" spc="-1" strike="noStrike">
              <a:latin typeface="Arial"/>
            </a:endParaRPr>
          </a:p>
          <a:p>
            <a:endParaRPr b="0" lang="en-AU" sz="2000" spc="-1" strike="noStrike">
              <a:latin typeface="Arial"/>
            </a:endParaRPr>
          </a:p>
          <a:p>
            <a:r>
              <a:rPr b="0" lang="en-AU" sz="2000" spc="-1" strike="noStrike">
                <a:latin typeface="Arial"/>
              </a:rPr>
              <a:t>All of this based on the false belief that CO2 emissions must be curbed for the good of the planet.</a:t>
            </a:r>
            <a:endParaRPr b="0" lang="en-AU" sz="20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type="sldImg"/>
          </p:nvPr>
        </p:nvSpPr>
        <p:spPr>
          <a:xfrm>
            <a:off x="216360" y="812520"/>
            <a:ext cx="7126920" cy="4008960"/>
          </a:xfrm>
          <a:prstGeom prst="rect">
            <a:avLst/>
          </a:prstGeom>
        </p:spPr>
      </p:sp>
      <p:sp>
        <p:nvSpPr>
          <p:cNvPr id="223" name="PlaceHolder 2"/>
          <p:cNvSpPr>
            <a:spLocks noGrp="1"/>
          </p:cNvSpPr>
          <p:nvPr>
            <p:ph type="body"/>
          </p:nvPr>
        </p:nvSpPr>
        <p:spPr>
          <a:xfrm>
            <a:off x="756000" y="5078520"/>
            <a:ext cx="6047640" cy="4811040"/>
          </a:xfrm>
          <a:prstGeom prst="rect">
            <a:avLst/>
          </a:prstGeom>
        </p:spPr>
        <p:txBody>
          <a:bodyPr lIns="0" rIns="0" tIns="0" bIns="0">
            <a:spAutoFit/>
          </a:bodyPr>
          <a:p>
            <a:r>
              <a:rPr b="0" lang="en-AU" sz="2000" spc="-1" strike="noStrike">
                <a:latin typeface="Arial"/>
              </a:rPr>
              <a:t>In this graph you can see that nothing mankind has done up to this point has made the slightest difference to the rising concentration of CO2 in the earth's atmosphere.</a:t>
            </a:r>
            <a:endParaRPr b="0" lang="en-AU" sz="2000" spc="-1" strike="noStrike">
              <a:latin typeface="Arial"/>
            </a:endParaRPr>
          </a:p>
          <a:p>
            <a:endParaRPr b="0" lang="en-AU" sz="2000" spc="-1" strike="noStrike">
              <a:latin typeface="Arial"/>
            </a:endParaRPr>
          </a:p>
          <a:p>
            <a:r>
              <a:rPr b="0" lang="en-AU" sz="2000" spc="-1" strike="noStrike">
                <a:latin typeface="Arial"/>
              </a:rPr>
              <a:t>Note especially that during the 2020 lockdown of industry CO2 levels continued to rise.</a:t>
            </a:r>
            <a:endParaRPr b="0" lang="en-AU" sz="20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PlaceHolder 1"/>
          <p:cNvSpPr>
            <a:spLocks noGrp="1"/>
          </p:cNvSpPr>
          <p:nvPr>
            <p:ph type="sldImg"/>
          </p:nvPr>
        </p:nvSpPr>
        <p:spPr>
          <a:xfrm>
            <a:off x="216360" y="812520"/>
            <a:ext cx="7126920" cy="4008960"/>
          </a:xfrm>
          <a:prstGeom prst="rect">
            <a:avLst/>
          </a:prstGeom>
        </p:spPr>
      </p:sp>
      <p:sp>
        <p:nvSpPr>
          <p:cNvPr id="225" name="PlaceHolder 2"/>
          <p:cNvSpPr>
            <a:spLocks noGrp="1"/>
          </p:cNvSpPr>
          <p:nvPr>
            <p:ph type="body"/>
          </p:nvPr>
        </p:nvSpPr>
        <p:spPr>
          <a:xfrm>
            <a:off x="195480" y="5078520"/>
            <a:ext cx="7085160" cy="5100120"/>
          </a:xfrm>
          <a:prstGeom prst="rect">
            <a:avLst/>
          </a:prstGeom>
        </p:spPr>
        <p:txBody>
          <a:bodyPr lIns="0" rIns="0" tIns="0" bIns="0">
            <a:spAutoFit/>
          </a:bodyPr>
          <a:p>
            <a:r>
              <a:rPr b="0" lang="en-AU" sz="2000" spc="-1" strike="noStrike">
                <a:latin typeface="Arial"/>
              </a:rPr>
              <a:t>Satellites reveal that the earth has become greener.  By this they mean that the green leaf area has increased.</a:t>
            </a:r>
            <a:endParaRPr b="0" lang="en-AU" sz="2000" spc="-1" strike="noStrike">
              <a:latin typeface="Arial"/>
            </a:endParaRPr>
          </a:p>
          <a:p>
            <a:endParaRPr b="0" lang="en-AU" sz="2000" spc="-1" strike="noStrike">
              <a:latin typeface="Arial"/>
            </a:endParaRPr>
          </a:p>
          <a:p>
            <a:r>
              <a:rPr b="0" lang="en-AU" sz="2000" spc="-1" strike="noStrike">
                <a:latin typeface="Arial"/>
              </a:rPr>
              <a:t>For the same daylight hours of sunlight, CO2 ingestion by plants is proportional to leaf area.</a:t>
            </a:r>
            <a:endParaRPr b="0" lang="en-AU" sz="2000" spc="-1" strike="noStrike">
              <a:latin typeface="Arial"/>
            </a:endParaRPr>
          </a:p>
          <a:p>
            <a:endParaRPr b="0" lang="en-AU" sz="2000" spc="-1" strike="noStrike">
              <a:latin typeface="Arial"/>
            </a:endParaRPr>
          </a:p>
          <a:p>
            <a:r>
              <a:rPr b="0" lang="en-AU" sz="2000" spc="-1" strike="noStrike">
                <a:latin typeface="Arial"/>
              </a:rPr>
              <a:t>CO2 ingestion has therefore grown over the last 50 years by somewhere between 8% and 16% yet the output of human emissions is around 4% of the total CO2 being emitted to the atmosphere.</a:t>
            </a:r>
            <a:endParaRPr b="0" lang="en-AU" sz="2000" spc="-1" strike="noStrike">
              <a:latin typeface="Arial"/>
            </a:endParaRPr>
          </a:p>
          <a:p>
            <a:endParaRPr b="0" lang="en-AU" sz="2000" spc="-1" strike="noStrike">
              <a:latin typeface="Arial"/>
            </a:endParaRPr>
          </a:p>
          <a:p>
            <a:r>
              <a:rPr b="0" lang="en-AU" sz="2000" spc="-1" strike="noStrike">
                <a:latin typeface="Arial"/>
              </a:rPr>
              <a:t>In other words, on land alone, not counting what is happening in the oceans (the main provider of oxygen to this planet), the rate of ingestion has grown by a number of times that of mankind's output yet the CO2 concentration continues to increase. Put simply: </a:t>
            </a:r>
            <a:endParaRPr b="0" lang="en-AU" sz="2000" spc="-1" strike="noStrike">
              <a:latin typeface="Arial"/>
            </a:endParaRPr>
          </a:p>
          <a:p>
            <a:r>
              <a:rPr b="0" lang="en-AU" sz="2000" spc="-1" strike="noStrike">
                <a:latin typeface="Arial"/>
              </a:rPr>
              <a:t>MANKIND'S EMISSIONS ARE NOT RESPONSIBLE FOR INCREASING ATMOSPHERIC CO2!</a:t>
            </a:r>
            <a:endParaRPr b="0" lang="en-AU" sz="2000" spc="-1" strike="noStrike">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PlaceHolder 1"/>
          <p:cNvSpPr>
            <a:spLocks noGrp="1"/>
          </p:cNvSpPr>
          <p:nvPr>
            <p:ph type="sldImg"/>
          </p:nvPr>
        </p:nvSpPr>
        <p:spPr>
          <a:xfrm>
            <a:off x="216360" y="812520"/>
            <a:ext cx="7126920" cy="4008960"/>
          </a:xfrm>
          <a:prstGeom prst="rect">
            <a:avLst/>
          </a:prstGeom>
        </p:spPr>
      </p:sp>
      <p:sp>
        <p:nvSpPr>
          <p:cNvPr id="227" name="PlaceHolder 2"/>
          <p:cNvSpPr>
            <a:spLocks noGrp="1"/>
          </p:cNvSpPr>
          <p:nvPr>
            <p:ph type="body"/>
          </p:nvPr>
        </p:nvSpPr>
        <p:spPr>
          <a:xfrm>
            <a:off x="195480" y="5078520"/>
            <a:ext cx="7085160" cy="5100120"/>
          </a:xfrm>
          <a:prstGeom prst="rect">
            <a:avLst/>
          </a:prstGeom>
        </p:spPr>
        <p:txBody>
          <a:bodyPr lIns="0" rIns="0" tIns="0" bIns="0">
            <a:spAutoFit/>
          </a:bodyPr>
          <a:p>
            <a:r>
              <a:rPr b="0" lang="en-AU" sz="2000" spc="-1" strike="noStrike">
                <a:latin typeface="Arial"/>
              </a:rPr>
              <a:t>Increasing CO2 allows plants to grow in drier climates.</a:t>
            </a:r>
            <a:endParaRPr b="0" lang="en-AU" sz="2000" spc="-1" strike="noStrike">
              <a:latin typeface="Arial"/>
            </a:endParaRPr>
          </a:p>
          <a:p>
            <a:endParaRPr b="0" lang="en-AU" sz="2000" spc="-1" strike="noStrike">
              <a:latin typeface="Arial"/>
            </a:endParaRPr>
          </a:p>
          <a:p>
            <a:r>
              <a:rPr b="0" lang="en-AU" sz="2000" spc="-1" strike="noStrike">
                <a:latin typeface="Arial"/>
              </a:rPr>
              <a:t>This has resulted in deserts (which take up 1/3rd of the earth's surface) receding.</a:t>
            </a:r>
            <a:endParaRPr b="0" lang="en-AU" sz="2000" spc="-1" strike="noStrike">
              <a:latin typeface="Arial"/>
            </a:endParaRPr>
          </a:p>
          <a:p>
            <a:endParaRPr b="0" lang="en-AU" sz="2000" spc="-1" strike="noStrike">
              <a:latin typeface="Arial"/>
            </a:endParaRPr>
          </a:p>
          <a:p>
            <a:r>
              <a:rPr b="0" lang="en-AU" sz="2000" spc="-1" strike="noStrike">
                <a:latin typeface="Arial"/>
              </a:rPr>
              <a:t>It has also resulted in increased crop yields of all cereal crops.</a:t>
            </a:r>
            <a:endParaRPr b="0" lang="en-AU" sz="2000" spc="-1" strike="noStrike">
              <a:latin typeface="Arial"/>
            </a:endParaRPr>
          </a:p>
          <a:p>
            <a:endParaRPr b="0" lang="en-AU" sz="2000" spc="-1" strike="noStrike">
              <a:latin typeface="Arial"/>
            </a:endParaRPr>
          </a:p>
          <a:p>
            <a:r>
              <a:rPr b="0" lang="en-AU" sz="2000" spc="-1" strike="noStrike">
                <a:latin typeface="Arial"/>
              </a:rPr>
              <a:t>Without this increase in cereal crop productivity, it is likely there would have been famine in some parts of the world. </a:t>
            </a:r>
            <a:endParaRPr b="0" lang="en-AU" sz="2000" spc="-1" strike="noStrike">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PlaceHolder 1"/>
          <p:cNvSpPr>
            <a:spLocks noGrp="1"/>
          </p:cNvSpPr>
          <p:nvPr>
            <p:ph type="sldImg"/>
          </p:nvPr>
        </p:nvSpPr>
        <p:spPr>
          <a:xfrm>
            <a:off x="216360" y="812520"/>
            <a:ext cx="7126920" cy="4008960"/>
          </a:xfrm>
          <a:prstGeom prst="rect">
            <a:avLst/>
          </a:prstGeom>
        </p:spPr>
      </p:sp>
      <p:sp>
        <p:nvSpPr>
          <p:cNvPr id="229" name="PlaceHolder 2"/>
          <p:cNvSpPr>
            <a:spLocks noGrp="1"/>
          </p:cNvSpPr>
          <p:nvPr>
            <p:ph type="body"/>
          </p:nvPr>
        </p:nvSpPr>
        <p:spPr>
          <a:xfrm>
            <a:off x="756000" y="5078520"/>
            <a:ext cx="6047640" cy="4811040"/>
          </a:xfrm>
          <a:prstGeom prst="rect">
            <a:avLst/>
          </a:prstGeom>
        </p:spPr>
        <p:txBody>
          <a:bodyPr lIns="0" rIns="0" tIns="0" bIns="0">
            <a:spAutoFit/>
          </a:bodyPr>
          <a:p>
            <a:r>
              <a:rPr b="0" lang="en-AU" sz="2000" spc="-1" strike="noStrike">
                <a:latin typeface="Arial"/>
              </a:rPr>
              <a:t>All climate predictions using computer models have greatly exaggerated the warming and are wildly inaccurate.</a:t>
            </a:r>
            <a:endParaRPr b="0" lang="en-AU" sz="2000" spc="-1" strike="noStrike">
              <a:latin typeface="Arial"/>
            </a:endParaRPr>
          </a:p>
          <a:p>
            <a:endParaRPr b="0" lang="en-AU" sz="2000" spc="-1" strike="noStrike">
              <a:latin typeface="Arial"/>
            </a:endParaRPr>
          </a:p>
          <a:p>
            <a:r>
              <a:rPr b="0" lang="en-AU" sz="2000" spc="-1" strike="noStrike">
                <a:latin typeface="Arial"/>
              </a:rPr>
              <a:t>This has affected the “adjusted” temperature data being used for the Global Historical Climate Network managed by NOAA because these same inaccurate computer models were used to create the data for what are called “zombie” weather stations.</a:t>
            </a:r>
            <a:endParaRPr b="0" lang="en-AU" sz="2000" spc="-1" strike="noStrike">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PlaceHolder 1"/>
          <p:cNvSpPr>
            <a:spLocks noGrp="1"/>
          </p:cNvSpPr>
          <p:nvPr>
            <p:ph type="sldImg"/>
          </p:nvPr>
        </p:nvSpPr>
        <p:spPr>
          <a:xfrm>
            <a:off x="216360" y="812520"/>
            <a:ext cx="7126920" cy="4008960"/>
          </a:xfrm>
          <a:prstGeom prst="rect">
            <a:avLst/>
          </a:prstGeom>
        </p:spPr>
      </p:sp>
      <p:sp>
        <p:nvSpPr>
          <p:cNvPr id="231" name="PlaceHolder 2"/>
          <p:cNvSpPr>
            <a:spLocks noGrp="1"/>
          </p:cNvSpPr>
          <p:nvPr>
            <p:ph type="body"/>
          </p:nvPr>
        </p:nvSpPr>
        <p:spPr>
          <a:xfrm>
            <a:off x="756000" y="5078520"/>
            <a:ext cx="6047640" cy="4811040"/>
          </a:xfrm>
          <a:prstGeom prst="rect">
            <a:avLst/>
          </a:prstGeom>
        </p:spPr>
        <p:txBody>
          <a:bodyPr lIns="0" rIns="0" tIns="0" bIns="0">
            <a:spAutoFit/>
          </a:bodyPr>
          <a:p>
            <a:r>
              <a:rPr b="0" lang="en-AU" sz="2000" spc="-1" strike="noStrike">
                <a:latin typeface="Arial"/>
              </a:rPr>
              <a:t>Continuing on with the hysterical theme the world is in a climate crisis, it can be seen from this data that the severity of Cyclones and Hurricanes is slowly declining.</a:t>
            </a:r>
            <a:endParaRPr b="0" lang="en-AU"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sldImg"/>
          </p:nvPr>
        </p:nvSpPr>
        <p:spPr>
          <a:xfrm>
            <a:off x="216000" y="812520"/>
            <a:ext cx="7127280" cy="4008960"/>
          </a:xfrm>
          <a:prstGeom prst="rect">
            <a:avLst/>
          </a:prstGeom>
        </p:spPr>
      </p:sp>
      <p:sp>
        <p:nvSpPr>
          <p:cNvPr id="179" name="PlaceHolder 2"/>
          <p:cNvSpPr>
            <a:spLocks noGrp="1"/>
          </p:cNvSpPr>
          <p:nvPr>
            <p:ph type="body"/>
          </p:nvPr>
        </p:nvSpPr>
        <p:spPr>
          <a:xfrm>
            <a:off x="756000" y="5078520"/>
            <a:ext cx="6047640" cy="4811040"/>
          </a:xfrm>
          <a:prstGeom prst="rect">
            <a:avLst/>
          </a:prstGeom>
        </p:spPr>
        <p:txBody>
          <a:bodyPr lIns="0" rIns="0" tIns="0" bIns="0">
            <a:spAutoFit/>
          </a:bodyPr>
          <a:p>
            <a:r>
              <a:rPr b="0" lang="en-AU" sz="2000" spc="-1" strike="noStrike">
                <a:latin typeface="Arial"/>
              </a:rPr>
              <a:t>Deniers of this fact could possibly claim that this was false or was not typical of the whole world so let's test that possibility.</a:t>
            </a:r>
            <a:endParaRPr b="0" lang="en-AU" sz="2000" spc="-1" strike="noStrike">
              <a:latin typeface="Arial"/>
            </a:endParaRPr>
          </a:p>
          <a:p>
            <a:endParaRPr b="0" lang="en-AU" sz="2000" spc="-1" strike="noStrike">
              <a:latin typeface="Arial"/>
            </a:endParaRPr>
          </a:p>
          <a:p>
            <a:r>
              <a:rPr b="0" lang="en-AU" sz="2000" spc="-1" strike="noStrike">
                <a:latin typeface="Arial"/>
              </a:rPr>
              <a:t>Here is a similar plot, for Durban South Africa over a period of 110 years.</a:t>
            </a:r>
            <a:endParaRPr b="0" lang="en-AU" sz="2000" spc="-1" strike="noStrike">
              <a:latin typeface="Arial"/>
            </a:endParaRPr>
          </a:p>
          <a:p>
            <a:endParaRPr b="0" lang="en-AU" sz="2000" spc="-1" strike="noStrike">
              <a:latin typeface="Arial"/>
            </a:endParaRPr>
          </a:p>
          <a:p>
            <a:r>
              <a:rPr b="0" lang="en-AU" sz="2000" spc="-1" strike="noStrike">
                <a:latin typeface="Arial"/>
              </a:rPr>
              <a:t>IT IS A DOWNWARDS TREND!</a:t>
            </a:r>
            <a:endParaRPr b="0" lang="en-AU" sz="2000" spc="-1" strike="noStrike">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PlaceHolder 1"/>
          <p:cNvSpPr>
            <a:spLocks noGrp="1"/>
          </p:cNvSpPr>
          <p:nvPr>
            <p:ph type="sldImg"/>
          </p:nvPr>
        </p:nvSpPr>
        <p:spPr>
          <a:xfrm>
            <a:off x="216360" y="812520"/>
            <a:ext cx="7126920" cy="4008960"/>
          </a:xfrm>
          <a:prstGeom prst="rect">
            <a:avLst/>
          </a:prstGeom>
        </p:spPr>
      </p:sp>
      <p:sp>
        <p:nvSpPr>
          <p:cNvPr id="233" name="PlaceHolder 2"/>
          <p:cNvSpPr>
            <a:spLocks noGrp="1"/>
          </p:cNvSpPr>
          <p:nvPr>
            <p:ph type="body"/>
          </p:nvPr>
        </p:nvSpPr>
        <p:spPr>
          <a:xfrm>
            <a:off x="756000" y="5078520"/>
            <a:ext cx="6047640" cy="4811040"/>
          </a:xfrm>
          <a:prstGeom prst="rect">
            <a:avLst/>
          </a:prstGeom>
        </p:spPr>
        <p:txBody>
          <a:bodyPr lIns="0" rIns="0" tIns="0" bIns="0">
            <a:spAutoFit/>
          </a:bodyPr>
          <a:p>
            <a:r>
              <a:rPr b="0" lang="en-AU" sz="2000" spc="-1" strike="noStrike">
                <a:latin typeface="Arial"/>
              </a:rPr>
              <a:t>Likewise Cyclones and Hurricanes, Typhoons and Tornadoes have been steadily decreasing.</a:t>
            </a:r>
            <a:endParaRPr b="0" lang="en-AU" sz="2000" spc="-1" strike="noStrike">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PlaceHolder 1"/>
          <p:cNvSpPr>
            <a:spLocks noGrp="1"/>
          </p:cNvSpPr>
          <p:nvPr>
            <p:ph type="sldImg"/>
          </p:nvPr>
        </p:nvSpPr>
        <p:spPr>
          <a:xfrm>
            <a:off x="216360" y="812520"/>
            <a:ext cx="7126920" cy="4008960"/>
          </a:xfrm>
          <a:prstGeom prst="rect">
            <a:avLst/>
          </a:prstGeom>
        </p:spPr>
      </p:sp>
      <p:sp>
        <p:nvSpPr>
          <p:cNvPr id="235" name="PlaceHolder 2"/>
          <p:cNvSpPr>
            <a:spLocks noGrp="1"/>
          </p:cNvSpPr>
          <p:nvPr>
            <p:ph type="body"/>
          </p:nvPr>
        </p:nvSpPr>
        <p:spPr>
          <a:xfrm>
            <a:off x="756000" y="5078520"/>
            <a:ext cx="6047640" cy="4811040"/>
          </a:xfrm>
          <a:prstGeom prst="rect">
            <a:avLst/>
          </a:prstGeom>
        </p:spPr>
        <p:txBody>
          <a:bodyPr lIns="0" rIns="0" tIns="0" bIns="0">
            <a:spAutoFit/>
          </a:bodyPr>
          <a:p>
            <a:r>
              <a:rPr b="0" lang="en-AU" sz="2000" spc="-1" strike="noStrike">
                <a:latin typeface="Arial"/>
              </a:rPr>
              <a:t>In the US and in Australia, burn acreage has decreased since the 19</a:t>
            </a:r>
            <a:r>
              <a:rPr b="0" lang="en-AU" sz="2000" spc="-1" strike="noStrike" baseline="101000">
                <a:latin typeface="Arial"/>
              </a:rPr>
              <a:t>th</a:t>
            </a:r>
            <a:r>
              <a:rPr b="0" lang="en-AU" sz="2000" spc="-1" strike="noStrike">
                <a:latin typeface="Arial"/>
              </a:rPr>
              <a:t> Century.</a:t>
            </a:r>
            <a:endParaRPr b="0" lang="en-AU" sz="2000" spc="-1" strike="noStrike">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PlaceHolder 1"/>
          <p:cNvSpPr>
            <a:spLocks noGrp="1"/>
          </p:cNvSpPr>
          <p:nvPr>
            <p:ph type="sldImg"/>
          </p:nvPr>
        </p:nvSpPr>
        <p:spPr>
          <a:xfrm>
            <a:off x="216360" y="812520"/>
            <a:ext cx="7126920" cy="4008960"/>
          </a:xfrm>
          <a:prstGeom prst="rect">
            <a:avLst/>
          </a:prstGeom>
        </p:spPr>
      </p:sp>
      <p:sp>
        <p:nvSpPr>
          <p:cNvPr id="237" name="PlaceHolder 2"/>
          <p:cNvSpPr>
            <a:spLocks noGrp="1"/>
          </p:cNvSpPr>
          <p:nvPr>
            <p:ph type="body"/>
          </p:nvPr>
        </p:nvSpPr>
        <p:spPr>
          <a:xfrm>
            <a:off x="756000" y="5078520"/>
            <a:ext cx="6047640" cy="4811040"/>
          </a:xfrm>
          <a:prstGeom prst="rect">
            <a:avLst/>
          </a:prstGeom>
        </p:spPr>
        <p:txBody>
          <a:bodyPr lIns="0" rIns="0" tIns="0" bIns="0">
            <a:spAutoFit/>
          </a:bodyPr>
          <a:p>
            <a:r>
              <a:rPr b="0" lang="en-AU" sz="2000" spc="-1" strike="noStrike">
                <a:latin typeface="Arial"/>
              </a:rPr>
              <a:t>The situation with droughts in the US is that the climate has become wetter from around 1955 to the present day.</a:t>
            </a:r>
            <a:endParaRPr b="0" lang="en-AU" sz="2000" spc="-1" strike="noStrike">
              <a:latin typeface="Arial"/>
            </a:endParaRPr>
          </a:p>
          <a:p>
            <a:endParaRPr b="0" lang="en-AU" sz="2000" spc="-1" strike="noStrike">
              <a:latin typeface="Arial"/>
            </a:endParaRPr>
          </a:p>
          <a:p>
            <a:r>
              <a:rPr b="0" lang="en-AU" sz="2000" spc="-1" strike="noStrike">
                <a:latin typeface="Arial"/>
              </a:rPr>
              <a:t>With a cooling climate though, once the oceans have cooled, it is expected that the climate could become drier.</a:t>
            </a:r>
            <a:endParaRPr b="0" lang="en-AU" sz="2000" spc="-1" strike="noStrike">
              <a:latin typeface="Arial"/>
            </a:endParaRPr>
          </a:p>
          <a:p>
            <a:endParaRPr b="0" lang="en-AU" sz="2000" spc="-1" strike="noStrike">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PlaceHolder 1"/>
          <p:cNvSpPr>
            <a:spLocks noGrp="1"/>
          </p:cNvSpPr>
          <p:nvPr>
            <p:ph type="sldImg"/>
          </p:nvPr>
        </p:nvSpPr>
        <p:spPr>
          <a:xfrm>
            <a:off x="216360" y="812520"/>
            <a:ext cx="7126920" cy="4008960"/>
          </a:xfrm>
          <a:prstGeom prst="rect">
            <a:avLst/>
          </a:prstGeom>
        </p:spPr>
      </p:sp>
      <p:sp>
        <p:nvSpPr>
          <p:cNvPr id="239" name="PlaceHolder 2"/>
          <p:cNvSpPr>
            <a:spLocks noGrp="1"/>
          </p:cNvSpPr>
          <p:nvPr>
            <p:ph type="body"/>
          </p:nvPr>
        </p:nvSpPr>
        <p:spPr>
          <a:xfrm>
            <a:off x="756000" y="5078520"/>
            <a:ext cx="6047640" cy="4811040"/>
          </a:xfrm>
          <a:prstGeom prst="rect">
            <a:avLst/>
          </a:prstGeom>
        </p:spPr>
        <p:txBody>
          <a:bodyPr lIns="0" rIns="0" tIns="0" bIns="0">
            <a:spAutoFit/>
          </a:bodyPr>
          <a:p>
            <a:r>
              <a:rPr b="0" lang="en-AU" sz="2000" spc="-1" strike="noStrike">
                <a:latin typeface="Arial"/>
              </a:rPr>
              <a:t>Australia shows some similarity with the US in that it became wetter around 1970 but by 2010, it started to become drier again </a:t>
            </a:r>
            <a:endParaRPr b="0" lang="en-AU" sz="2000" spc="-1" strike="noStrike">
              <a:latin typeface="Arial"/>
            </a:endParaRPr>
          </a:p>
          <a:p>
            <a:endParaRPr b="0" lang="en-AU" sz="2000" spc="-1" strike="noStrike">
              <a:latin typeface="Arial"/>
            </a:endParaRPr>
          </a:p>
          <a:p>
            <a:r>
              <a:rPr b="0" lang="en-AU" sz="2000" spc="-1" strike="noStrike">
                <a:latin typeface="Arial"/>
              </a:rPr>
              <a:t>As mentioned previously, once the oceans have cooled, it is expected that the climate could become drier due to less evaporation.</a:t>
            </a:r>
            <a:endParaRPr b="0" lang="en-AU" sz="2000" spc="-1" strike="noStrike">
              <a:latin typeface="Arial"/>
            </a:endParaRPr>
          </a:p>
          <a:p>
            <a:endParaRPr b="0" lang="en-AU" sz="2000" spc="-1" strike="noStrike">
              <a:latin typeface="Arial"/>
            </a:endParaRPr>
          </a:p>
          <a:p>
            <a:r>
              <a:rPr b="0" lang="en-AU" sz="2000" spc="-1" strike="noStrike">
                <a:latin typeface="Arial"/>
              </a:rPr>
              <a:t>It is essential that Australia build dams and responsibly divert water from places where it is plentiful to places where it is not in case this happens.  Regardless, such diversion can only do a great deal of good and provide a greater level of certainty for Australia's farmers.</a:t>
            </a:r>
            <a:endParaRPr b="0" lang="en-AU" sz="2000" spc="-1" strike="noStrike">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PlaceHolder 1"/>
          <p:cNvSpPr>
            <a:spLocks noGrp="1"/>
          </p:cNvSpPr>
          <p:nvPr>
            <p:ph type="sldImg"/>
          </p:nvPr>
        </p:nvSpPr>
        <p:spPr>
          <a:xfrm>
            <a:off x="216360" y="812520"/>
            <a:ext cx="7126920" cy="4008960"/>
          </a:xfrm>
          <a:prstGeom prst="rect">
            <a:avLst/>
          </a:prstGeom>
        </p:spPr>
      </p:sp>
      <p:sp>
        <p:nvSpPr>
          <p:cNvPr id="241" name="PlaceHolder 2"/>
          <p:cNvSpPr>
            <a:spLocks noGrp="1"/>
          </p:cNvSpPr>
          <p:nvPr>
            <p:ph type="body"/>
          </p:nvPr>
        </p:nvSpPr>
        <p:spPr>
          <a:xfrm>
            <a:off x="756000" y="5078520"/>
            <a:ext cx="6047640" cy="4811040"/>
          </a:xfrm>
          <a:prstGeom prst="rect">
            <a:avLst/>
          </a:prstGeom>
        </p:spPr>
        <p:txBody>
          <a:bodyPr lIns="0" rIns="0" tIns="0" bIns="0">
            <a:spAutoFit/>
          </a:bodyPr>
          <a:p>
            <a:r>
              <a:rPr b="0" lang="en-AU" sz="2000" spc="-1" strike="noStrike">
                <a:latin typeface="Arial"/>
              </a:rPr>
              <a:t>According to this study done by Capt Daniel Fitzhenry, when tide gauge vertical movement, barometric pressure and planetary positions are taken into account, the Pacific Ocean has dropped by about 60 mm since 1914.</a:t>
            </a:r>
            <a:endParaRPr b="0" lang="en-AU" sz="2000" spc="-1" strike="noStrike">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PlaceHolder 1"/>
          <p:cNvSpPr>
            <a:spLocks noGrp="1"/>
          </p:cNvSpPr>
          <p:nvPr>
            <p:ph type="sldImg"/>
          </p:nvPr>
        </p:nvSpPr>
        <p:spPr>
          <a:xfrm>
            <a:off x="216360" y="812520"/>
            <a:ext cx="7126920" cy="4008960"/>
          </a:xfrm>
          <a:prstGeom prst="rect">
            <a:avLst/>
          </a:prstGeom>
        </p:spPr>
      </p:sp>
      <p:sp>
        <p:nvSpPr>
          <p:cNvPr id="243" name="PlaceHolder 2"/>
          <p:cNvSpPr>
            <a:spLocks noGrp="1"/>
          </p:cNvSpPr>
          <p:nvPr>
            <p:ph type="body"/>
          </p:nvPr>
        </p:nvSpPr>
        <p:spPr>
          <a:xfrm>
            <a:off x="756000" y="5078520"/>
            <a:ext cx="6047640" cy="3272040"/>
          </a:xfrm>
          <a:prstGeom prst="rect">
            <a:avLst/>
          </a:prstGeom>
        </p:spPr>
        <p:txBody>
          <a:bodyPr lIns="0" rIns="0" tIns="0" bIns="0">
            <a:spAutoFit/>
          </a:bodyPr>
          <a:p>
            <a:r>
              <a:rPr b="0" lang="en-AU" sz="2000" spc="-1" strike="noStrike">
                <a:latin typeface="Arial"/>
              </a:rPr>
              <a:t>Tide gauges confirm that sea levels around Australia are not rising rapidly.  The graphs shown here do not take into account possible vertical movement of the gauges over time, the influence of the gravitational pull of planets and the barometric pressure at the time of reading.</a:t>
            </a:r>
            <a:endParaRPr b="0" lang="en-AU" sz="2000" spc="-1" strike="noStrike">
              <a:latin typeface="Arial"/>
            </a:endParaRPr>
          </a:p>
          <a:p>
            <a:endParaRPr b="0" lang="en-AU" sz="2000" spc="-1" strike="noStrike">
              <a:latin typeface="Arial"/>
            </a:endParaRPr>
          </a:p>
          <a:p>
            <a:r>
              <a:rPr b="0" lang="en-AU" sz="2000" spc="-1" strike="noStrike">
                <a:latin typeface="Arial"/>
              </a:rPr>
              <a:t>These graphs suggest that it may well be that Capt Daniel Fitzhenry is correct when he says that the Pacific Ocean has dropped by around 60 mm since 1914.</a:t>
            </a:r>
            <a:endParaRPr b="0" lang="en-AU" sz="2000" spc="-1" strike="noStrike">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PlaceHolder 1"/>
          <p:cNvSpPr>
            <a:spLocks noGrp="1"/>
          </p:cNvSpPr>
          <p:nvPr>
            <p:ph type="sldImg"/>
          </p:nvPr>
        </p:nvSpPr>
        <p:spPr>
          <a:xfrm>
            <a:off x="216360" y="812520"/>
            <a:ext cx="7126920" cy="4008960"/>
          </a:xfrm>
          <a:prstGeom prst="rect">
            <a:avLst/>
          </a:prstGeom>
        </p:spPr>
      </p:sp>
      <p:sp>
        <p:nvSpPr>
          <p:cNvPr id="245" name="PlaceHolder 2"/>
          <p:cNvSpPr>
            <a:spLocks noGrp="1"/>
          </p:cNvSpPr>
          <p:nvPr>
            <p:ph type="body"/>
          </p:nvPr>
        </p:nvSpPr>
        <p:spPr>
          <a:xfrm>
            <a:off x="756000" y="5078520"/>
            <a:ext cx="6047640" cy="3966840"/>
          </a:xfrm>
          <a:prstGeom prst="rect">
            <a:avLst/>
          </a:prstGeom>
        </p:spPr>
        <p:txBody>
          <a:bodyPr lIns="0" rIns="0" tIns="0" bIns="0">
            <a:spAutoFit/>
          </a:bodyPr>
          <a:p>
            <a:r>
              <a:rPr b="0" lang="en-AU" sz="2000" spc="-1" strike="noStrike">
                <a:latin typeface="Arial"/>
              </a:rPr>
              <a:t>There is an urgent need for Government to commence a systematic campaign of education so as to debunk the present global warming scam.</a:t>
            </a:r>
            <a:endParaRPr b="0" lang="en-AU" sz="2000" spc="-1" strike="noStrike">
              <a:latin typeface="Arial"/>
            </a:endParaRPr>
          </a:p>
          <a:p>
            <a:endParaRPr b="0" lang="en-AU" sz="2000" spc="-1" strike="noStrike">
              <a:latin typeface="Arial"/>
            </a:endParaRPr>
          </a:p>
          <a:p>
            <a:r>
              <a:rPr b="0" lang="en-AU" sz="2000" spc="-1" strike="noStrike">
                <a:latin typeface="Arial"/>
              </a:rPr>
              <a:t>In concert with this, there is a need to remove all subsidies from so-called “renewables”.</a:t>
            </a:r>
            <a:endParaRPr b="0" lang="en-AU" sz="2000" spc="-1" strike="noStrike">
              <a:latin typeface="Arial"/>
            </a:endParaRPr>
          </a:p>
          <a:p>
            <a:endParaRPr b="0" lang="en-AU" sz="2000" spc="-1" strike="noStrike">
              <a:latin typeface="Arial"/>
            </a:endParaRPr>
          </a:p>
          <a:p>
            <a:r>
              <a:rPr b="0" lang="en-AU" sz="2000" spc="-1" strike="noStrike">
                <a:latin typeface="Arial"/>
              </a:rPr>
              <a:t>This country must allow nuclear research and the harnessing of nuclear power.</a:t>
            </a:r>
            <a:endParaRPr b="0" lang="en-AU" sz="2000" spc="-1" strike="noStrike">
              <a:latin typeface="Arial"/>
            </a:endParaRPr>
          </a:p>
          <a:p>
            <a:endParaRPr b="0" lang="en-AU" sz="2000" spc="-1" strike="noStrike">
              <a:latin typeface="Arial"/>
            </a:endParaRPr>
          </a:p>
          <a:p>
            <a:r>
              <a:rPr b="0" lang="en-AU" sz="2000" spc="-1" strike="noStrike">
                <a:latin typeface="Arial"/>
              </a:rPr>
              <a:t>Collocating nuclear reactors with existing coal fired power stations provides an inexpensive, speedy and convenient means of transitioning to nuclear power.</a:t>
            </a:r>
            <a:endParaRPr b="0" lang="en-AU" sz="20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sldImg"/>
          </p:nvPr>
        </p:nvSpPr>
        <p:spPr>
          <a:xfrm>
            <a:off x="216360" y="812520"/>
            <a:ext cx="7126920" cy="4008960"/>
          </a:xfrm>
          <a:prstGeom prst="rect">
            <a:avLst/>
          </a:prstGeom>
        </p:spPr>
      </p:sp>
      <p:sp>
        <p:nvSpPr>
          <p:cNvPr id="181" name="PlaceHolder 2"/>
          <p:cNvSpPr>
            <a:spLocks noGrp="1"/>
          </p:cNvSpPr>
          <p:nvPr>
            <p:ph type="body"/>
          </p:nvPr>
        </p:nvSpPr>
        <p:spPr>
          <a:xfrm>
            <a:off x="756000" y="5078520"/>
            <a:ext cx="6047640" cy="4811040"/>
          </a:xfrm>
          <a:prstGeom prst="rect">
            <a:avLst/>
          </a:prstGeom>
        </p:spPr>
        <p:txBody>
          <a:bodyPr lIns="0" rIns="0" tIns="0" bIns="0">
            <a:spAutoFit/>
          </a:bodyPr>
          <a:p>
            <a:r>
              <a:rPr b="0" lang="en-AU" sz="2000" spc="-1" strike="noStrike">
                <a:latin typeface="Arial"/>
              </a:rPr>
              <a:t>Likewise on the other side of the equator, Sierra Leone shows a downwards trend for 110 years. </a:t>
            </a:r>
            <a:endParaRPr b="0" lang="en-AU" sz="20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sldImg"/>
          </p:nvPr>
        </p:nvSpPr>
        <p:spPr>
          <a:xfrm>
            <a:off x="216360" y="812520"/>
            <a:ext cx="7126920" cy="4008960"/>
          </a:xfrm>
          <a:prstGeom prst="rect">
            <a:avLst/>
          </a:prstGeom>
        </p:spPr>
      </p:sp>
      <p:sp>
        <p:nvSpPr>
          <p:cNvPr id="183" name="PlaceHolder 2"/>
          <p:cNvSpPr>
            <a:spLocks noGrp="1"/>
          </p:cNvSpPr>
          <p:nvPr>
            <p:ph type="body"/>
          </p:nvPr>
        </p:nvSpPr>
        <p:spPr>
          <a:xfrm>
            <a:off x="756000" y="5078520"/>
            <a:ext cx="6047640" cy="4811040"/>
          </a:xfrm>
          <a:prstGeom prst="rect">
            <a:avLst/>
          </a:prstGeom>
        </p:spPr>
        <p:txBody>
          <a:bodyPr lIns="0" rIns="0" tIns="0" bIns="0">
            <a:spAutoFit/>
          </a:bodyPr>
          <a:p>
            <a:r>
              <a:rPr b="0" lang="en-AU" sz="2000" spc="-1" strike="noStrike">
                <a:latin typeface="Arial"/>
              </a:rPr>
              <a:t>Heading to the deep South, Antarctica, we see a downwards trend for 60 years.</a:t>
            </a:r>
            <a:endParaRPr b="0" lang="en-AU" sz="20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sldImg"/>
          </p:nvPr>
        </p:nvSpPr>
        <p:spPr>
          <a:xfrm>
            <a:off x="216360" y="812520"/>
            <a:ext cx="7126920" cy="4008960"/>
          </a:xfrm>
          <a:prstGeom prst="rect">
            <a:avLst/>
          </a:prstGeom>
        </p:spPr>
      </p:sp>
      <p:sp>
        <p:nvSpPr>
          <p:cNvPr id="185" name="PlaceHolder 2"/>
          <p:cNvSpPr>
            <a:spLocks noGrp="1"/>
          </p:cNvSpPr>
          <p:nvPr>
            <p:ph type="body"/>
          </p:nvPr>
        </p:nvSpPr>
        <p:spPr>
          <a:xfrm>
            <a:off x="756000" y="5078520"/>
            <a:ext cx="6047640" cy="4811040"/>
          </a:xfrm>
          <a:prstGeom prst="rect">
            <a:avLst/>
          </a:prstGeom>
        </p:spPr>
        <p:txBody>
          <a:bodyPr lIns="0" rIns="0" tIns="0" bIns="0">
            <a:spAutoFit/>
          </a:bodyPr>
          <a:p>
            <a:r>
              <a:rPr b="0" lang="en-AU" sz="2000" spc="-1" strike="noStrike">
                <a:latin typeface="Arial"/>
              </a:rPr>
              <a:t>Over to Brazil near the equator.</a:t>
            </a:r>
            <a:endParaRPr b="0" lang="en-AU" sz="2000" spc="-1" strike="noStrike">
              <a:latin typeface="Arial"/>
            </a:endParaRPr>
          </a:p>
          <a:p>
            <a:endParaRPr b="0" lang="en-AU" sz="2000" spc="-1" strike="noStrike">
              <a:latin typeface="Arial"/>
            </a:endParaRPr>
          </a:p>
          <a:p>
            <a:r>
              <a:rPr b="0" lang="en-AU" sz="2000" spc="-1" strike="noStrike">
                <a:latin typeface="Arial"/>
              </a:rPr>
              <a:t>A downwards trend for 113 years.</a:t>
            </a:r>
            <a:endParaRPr b="0" lang="en-AU"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type="sldImg"/>
          </p:nvPr>
        </p:nvSpPr>
        <p:spPr>
          <a:xfrm>
            <a:off x="216360" y="812520"/>
            <a:ext cx="7126920" cy="4008960"/>
          </a:xfrm>
          <a:prstGeom prst="rect">
            <a:avLst/>
          </a:prstGeom>
        </p:spPr>
      </p:sp>
      <p:sp>
        <p:nvSpPr>
          <p:cNvPr id="187" name="PlaceHolder 2"/>
          <p:cNvSpPr>
            <a:spLocks noGrp="1"/>
          </p:cNvSpPr>
          <p:nvPr>
            <p:ph type="body"/>
          </p:nvPr>
        </p:nvSpPr>
        <p:spPr>
          <a:xfrm>
            <a:off x="756000" y="5078520"/>
            <a:ext cx="6047640" cy="4811040"/>
          </a:xfrm>
          <a:prstGeom prst="rect">
            <a:avLst/>
          </a:prstGeom>
        </p:spPr>
        <p:txBody>
          <a:bodyPr lIns="0" rIns="0" tIns="0" bIns="0">
            <a:spAutoFit/>
          </a:bodyPr>
          <a:p>
            <a:r>
              <a:rPr b="0" lang="en-AU" sz="2000" spc="-1" strike="noStrike">
                <a:latin typeface="Arial"/>
              </a:rPr>
              <a:t>And here we have Australia with the longest records going back 139 years.</a:t>
            </a:r>
            <a:endParaRPr b="0" lang="en-AU" sz="2000" spc="-1" strike="noStrike">
              <a:latin typeface="Arial"/>
            </a:endParaRPr>
          </a:p>
          <a:p>
            <a:endParaRPr b="0" lang="en-AU" sz="2000" spc="-1" strike="noStrike">
              <a:latin typeface="Arial"/>
            </a:endParaRPr>
          </a:p>
          <a:p>
            <a:r>
              <a:rPr b="0" lang="en-AU" sz="2000" spc="-1" strike="noStrike">
                <a:latin typeface="Arial"/>
              </a:rPr>
              <a:t>A downwards trend, mimicking the US plot until Jim Hansen made his presentation to Congress in 1988.</a:t>
            </a:r>
            <a:endParaRPr b="0" lang="en-AU" sz="2000" spc="-1" strike="noStrike">
              <a:latin typeface="Arial"/>
            </a:endParaRPr>
          </a:p>
          <a:p>
            <a:endParaRPr b="0" lang="en-AU" sz="2000" spc="-1" strike="noStrike">
              <a:latin typeface="Arial"/>
            </a:endParaRPr>
          </a:p>
          <a:p>
            <a:r>
              <a:rPr b="0" lang="en-AU" sz="2000" spc="-1" strike="noStrike">
                <a:latin typeface="Arial"/>
              </a:rPr>
              <a:t>Suddenly the temperatures started to rise.</a:t>
            </a:r>
            <a:endParaRPr b="0" lang="en-AU" sz="2000" spc="-1" strike="noStrike">
              <a:latin typeface="Arial"/>
            </a:endParaRPr>
          </a:p>
          <a:p>
            <a:endParaRPr b="0" lang="en-AU" sz="2000" spc="-1" strike="noStrike">
              <a:latin typeface="Arial"/>
            </a:endParaRPr>
          </a:p>
          <a:p>
            <a:r>
              <a:rPr b="0" lang="en-AU" sz="2000" spc="-1" strike="noStrike">
                <a:latin typeface="Arial"/>
              </a:rPr>
              <a:t>Why was that?</a:t>
            </a:r>
            <a:endParaRPr b="0" lang="en-AU"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sldImg"/>
          </p:nvPr>
        </p:nvSpPr>
        <p:spPr>
          <a:xfrm>
            <a:off x="216360" y="812520"/>
            <a:ext cx="7126920" cy="4008960"/>
          </a:xfrm>
          <a:prstGeom prst="rect">
            <a:avLst/>
          </a:prstGeom>
        </p:spPr>
      </p:sp>
      <p:sp>
        <p:nvSpPr>
          <p:cNvPr id="189" name="PlaceHolder 2"/>
          <p:cNvSpPr>
            <a:spLocks noGrp="1"/>
          </p:cNvSpPr>
          <p:nvPr>
            <p:ph type="body"/>
          </p:nvPr>
        </p:nvSpPr>
        <p:spPr>
          <a:xfrm>
            <a:off x="756000" y="5078520"/>
            <a:ext cx="6047640" cy="5100120"/>
          </a:xfrm>
          <a:prstGeom prst="rect">
            <a:avLst/>
          </a:prstGeom>
        </p:spPr>
        <p:txBody>
          <a:bodyPr lIns="0" rIns="0" tIns="0" bIns="0">
            <a:spAutoFit/>
          </a:bodyPr>
          <a:p>
            <a:r>
              <a:rPr b="0" lang="en-AU" sz="2000" spc="-1" strike="noStrike">
                <a:latin typeface="Arial"/>
              </a:rPr>
              <a:t>The Australian Bureau of Meteorology modernised its network by installing new Stevenson Screens but they installed smaller ones which are known to record higher temperatures.</a:t>
            </a:r>
            <a:endParaRPr b="0" lang="en-AU" sz="2000" spc="-1" strike="noStrike">
              <a:latin typeface="Arial"/>
            </a:endParaRPr>
          </a:p>
          <a:p>
            <a:endParaRPr b="0" lang="en-AU" sz="2000" spc="-1" strike="noStrike">
              <a:latin typeface="Arial"/>
            </a:endParaRPr>
          </a:p>
          <a:p>
            <a:r>
              <a:rPr b="0" lang="en-AU" sz="2000" spc="-1" strike="noStrike">
                <a:latin typeface="Arial"/>
              </a:rPr>
              <a:t>They did not run the old equipment in parallel with the new ones; something Dr Jennifer Marohasy has been trying to get them to do for some years now!</a:t>
            </a:r>
            <a:endParaRPr b="0" lang="en-AU" sz="2000" spc="-1" strike="noStrike">
              <a:latin typeface="Arial"/>
            </a:endParaRPr>
          </a:p>
          <a:p>
            <a:endParaRPr b="0" lang="en-AU" sz="2000" spc="-1" strike="noStrike">
              <a:latin typeface="Arial"/>
            </a:endParaRPr>
          </a:p>
          <a:p>
            <a:r>
              <a:rPr b="0" lang="en-AU" sz="2000" spc="-1" strike="noStrike">
                <a:latin typeface="Arial"/>
              </a:rPr>
              <a:t>Similarly, they installed digital measuring systems, replacing the analogue.  Once again, they did not run these systems in parallel for a meaningful period of time, ie, 5 years to calibrate old temperatures with new.</a:t>
            </a:r>
            <a:endParaRPr b="0" lang="en-AU" sz="2000" spc="-1" strike="noStrike">
              <a:latin typeface="Arial"/>
            </a:endParaRPr>
          </a:p>
          <a:p>
            <a:endParaRPr b="0" lang="en-AU" sz="2000" spc="-1" strike="noStrike">
              <a:latin typeface="Arial"/>
            </a:endParaRPr>
          </a:p>
          <a:p>
            <a:r>
              <a:rPr b="0" lang="en-AU" sz="2000" spc="-1" strike="noStrike">
                <a:latin typeface="Arial"/>
              </a:rPr>
              <a:t>The digital equipment was configured so that it would not record temperatures below -10C.  This fault has now been rectified.</a:t>
            </a:r>
            <a:endParaRPr b="0" lang="en-AU" sz="20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sldImg"/>
          </p:nvPr>
        </p:nvSpPr>
        <p:spPr>
          <a:xfrm>
            <a:off x="216360" y="812520"/>
            <a:ext cx="7126920" cy="4008960"/>
          </a:xfrm>
          <a:prstGeom prst="rect">
            <a:avLst/>
          </a:prstGeom>
        </p:spPr>
      </p:sp>
      <p:sp>
        <p:nvSpPr>
          <p:cNvPr id="191" name="PlaceHolder 2"/>
          <p:cNvSpPr>
            <a:spLocks noGrp="1"/>
          </p:cNvSpPr>
          <p:nvPr>
            <p:ph type="body"/>
          </p:nvPr>
        </p:nvSpPr>
        <p:spPr>
          <a:xfrm>
            <a:off x="326160" y="5078520"/>
            <a:ext cx="6954480" cy="5100120"/>
          </a:xfrm>
          <a:prstGeom prst="rect">
            <a:avLst/>
          </a:prstGeom>
        </p:spPr>
        <p:txBody>
          <a:bodyPr lIns="0" rIns="0" tIns="0" bIns="0">
            <a:spAutoFit/>
          </a:bodyPr>
          <a:p>
            <a:r>
              <a:rPr b="0" lang="en-AU" sz="2000" spc="-1" strike="noStrike">
                <a:latin typeface="Arial"/>
              </a:rPr>
              <a:t>The Australian Bureau of Meteorology, when migrating the handwritten records to their computer database did not faithfully transcribe all records.  Some very hot temperatures were omitted. (Discovered by Mr Craig Kelly MP)</a:t>
            </a:r>
            <a:endParaRPr b="0" lang="en-AU" sz="2000" spc="-1" strike="noStrike">
              <a:latin typeface="Arial"/>
            </a:endParaRPr>
          </a:p>
          <a:p>
            <a:endParaRPr b="0" lang="en-AU" sz="2000" spc="-1" strike="noStrike">
              <a:latin typeface="Arial"/>
            </a:endParaRPr>
          </a:p>
          <a:p>
            <a:r>
              <a:rPr b="0" lang="en-AU" sz="2000" spc="-1" strike="noStrike">
                <a:latin typeface="Arial"/>
              </a:rPr>
              <a:t>They then carried out a process in collaboration with the US National Oceanic and Atmospheric Administration (NOAA – custodians of  the Global Historical Climate Network, GHCN, records) to “homogenise” the data in the temperature records.</a:t>
            </a:r>
            <a:endParaRPr b="0" lang="en-AU" sz="2000" spc="-1" strike="noStrike">
              <a:latin typeface="Arial"/>
            </a:endParaRPr>
          </a:p>
          <a:p>
            <a:endParaRPr b="0" lang="en-AU" sz="2000" spc="-1" strike="noStrike">
              <a:latin typeface="Arial"/>
            </a:endParaRPr>
          </a:p>
          <a:p>
            <a:r>
              <a:rPr b="0" lang="en-AU" sz="2000" spc="-1" strike="noStrike">
                <a:latin typeface="Arial"/>
              </a:rPr>
              <a:t>I have reviewed their stated reasons for doing this and find that, empirically and in science, they have no merit.</a:t>
            </a:r>
            <a:endParaRPr b="0" lang="en-AU" sz="2000" spc="-1" strike="noStrike">
              <a:latin typeface="Arial"/>
            </a:endParaRPr>
          </a:p>
          <a:p>
            <a:endParaRPr b="0" lang="en-AU" sz="2000" spc="-1" strike="noStrike">
              <a:latin typeface="Arial"/>
            </a:endParaRPr>
          </a:p>
          <a:p>
            <a:r>
              <a:rPr b="0" lang="en-AU" sz="2000" spc="-1" strike="noStrike">
                <a:latin typeface="Arial"/>
              </a:rPr>
              <a:t>The end result is to feed into the global warming narrative when all raw data from around the world indicates a global cooling trend over the last 100+ years.</a:t>
            </a:r>
            <a:endParaRPr b="0" lang="en-AU"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24" name="PlaceHolder 2"/>
          <p:cNvSpPr>
            <a:spLocks noGrp="1"/>
          </p:cNvSpPr>
          <p:nvPr>
            <p:ph type="body"/>
          </p:nvPr>
        </p:nvSpPr>
        <p:spPr>
          <a:xfrm>
            <a:off x="504000" y="1326600"/>
            <a:ext cx="9072000" cy="1568520"/>
          </a:xfrm>
          <a:prstGeom prst="rect">
            <a:avLst/>
          </a:prstGeom>
        </p:spPr>
        <p:txBody>
          <a:bodyPr lIns="0" rIns="0" tIns="0" bIns="0">
            <a:normAutofit/>
          </a:bodyPr>
          <a:p>
            <a:endParaRPr b="0" lang="en-AU" sz="3200" spc="-1" strike="noStrike">
              <a:latin typeface="Arial"/>
            </a:endParaRPr>
          </a:p>
        </p:txBody>
      </p:sp>
      <p:sp>
        <p:nvSpPr>
          <p:cNvPr id="25" name="PlaceHolder 3"/>
          <p:cNvSpPr>
            <a:spLocks noGrp="1"/>
          </p:cNvSpPr>
          <p:nvPr>
            <p:ph type="body"/>
          </p:nvPr>
        </p:nvSpPr>
        <p:spPr>
          <a:xfrm>
            <a:off x="504000" y="3044520"/>
            <a:ext cx="9072000" cy="1568520"/>
          </a:xfrm>
          <a:prstGeom prst="rect">
            <a:avLst/>
          </a:prstGeom>
        </p:spPr>
        <p:txBody>
          <a:bodyPr lIns="0" rIns="0" tIns="0" bIns="0">
            <a:normAutofit/>
          </a:bodyPr>
          <a:p>
            <a:endParaRPr b="0" lang="en-AU"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27" name="PlaceHolder 2"/>
          <p:cNvSpPr>
            <a:spLocks noGrp="1"/>
          </p:cNvSpPr>
          <p:nvPr>
            <p:ph type="body"/>
          </p:nvPr>
        </p:nvSpPr>
        <p:spPr>
          <a:xfrm>
            <a:off x="504000" y="1326600"/>
            <a:ext cx="4426920" cy="1568520"/>
          </a:xfrm>
          <a:prstGeom prst="rect">
            <a:avLst/>
          </a:prstGeom>
        </p:spPr>
        <p:txBody>
          <a:bodyPr lIns="0" rIns="0" tIns="0" bIns="0">
            <a:normAutofit/>
          </a:bodyPr>
          <a:p>
            <a:endParaRPr b="0" lang="en-AU" sz="3200" spc="-1" strike="noStrike">
              <a:latin typeface="Arial"/>
            </a:endParaRPr>
          </a:p>
        </p:txBody>
      </p:sp>
      <p:sp>
        <p:nvSpPr>
          <p:cNvPr id="28" name="PlaceHolder 3"/>
          <p:cNvSpPr>
            <a:spLocks noGrp="1"/>
          </p:cNvSpPr>
          <p:nvPr>
            <p:ph type="body"/>
          </p:nvPr>
        </p:nvSpPr>
        <p:spPr>
          <a:xfrm>
            <a:off x="5152680" y="1326600"/>
            <a:ext cx="4426920" cy="1568520"/>
          </a:xfrm>
          <a:prstGeom prst="rect">
            <a:avLst/>
          </a:prstGeom>
        </p:spPr>
        <p:txBody>
          <a:bodyPr lIns="0" rIns="0" tIns="0" bIns="0">
            <a:normAutofit/>
          </a:bodyPr>
          <a:p>
            <a:endParaRPr b="0" lang="en-AU" sz="3200" spc="-1" strike="noStrike">
              <a:latin typeface="Arial"/>
            </a:endParaRPr>
          </a:p>
        </p:txBody>
      </p:sp>
      <p:sp>
        <p:nvSpPr>
          <p:cNvPr id="29" name="PlaceHolder 4"/>
          <p:cNvSpPr>
            <a:spLocks noGrp="1"/>
          </p:cNvSpPr>
          <p:nvPr>
            <p:ph type="body"/>
          </p:nvPr>
        </p:nvSpPr>
        <p:spPr>
          <a:xfrm>
            <a:off x="504000" y="3044520"/>
            <a:ext cx="4426920" cy="1568520"/>
          </a:xfrm>
          <a:prstGeom prst="rect">
            <a:avLst/>
          </a:prstGeom>
        </p:spPr>
        <p:txBody>
          <a:bodyPr lIns="0" rIns="0" tIns="0" bIns="0">
            <a:normAutofit/>
          </a:bodyPr>
          <a:p>
            <a:endParaRPr b="0" lang="en-AU" sz="3200" spc="-1" strike="noStrike">
              <a:latin typeface="Arial"/>
            </a:endParaRPr>
          </a:p>
        </p:txBody>
      </p:sp>
      <p:sp>
        <p:nvSpPr>
          <p:cNvPr id="30" name="PlaceHolder 5"/>
          <p:cNvSpPr>
            <a:spLocks noGrp="1"/>
          </p:cNvSpPr>
          <p:nvPr>
            <p:ph type="body"/>
          </p:nvPr>
        </p:nvSpPr>
        <p:spPr>
          <a:xfrm>
            <a:off x="5152680" y="3044520"/>
            <a:ext cx="4426920" cy="1568520"/>
          </a:xfrm>
          <a:prstGeom prst="rect">
            <a:avLst/>
          </a:prstGeom>
        </p:spPr>
        <p:txBody>
          <a:bodyPr lIns="0" rIns="0" tIns="0" bIns="0">
            <a:normAutofit/>
          </a:bodyPr>
          <a:p>
            <a:endParaRPr b="0" lang="en-AU"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32" name="PlaceHolder 2"/>
          <p:cNvSpPr>
            <a:spLocks noGrp="1"/>
          </p:cNvSpPr>
          <p:nvPr>
            <p:ph type="body"/>
          </p:nvPr>
        </p:nvSpPr>
        <p:spPr>
          <a:xfrm>
            <a:off x="504000" y="1326600"/>
            <a:ext cx="2921040" cy="1568520"/>
          </a:xfrm>
          <a:prstGeom prst="rect">
            <a:avLst/>
          </a:prstGeom>
        </p:spPr>
        <p:txBody>
          <a:bodyPr lIns="0" rIns="0" tIns="0" bIns="0">
            <a:normAutofit/>
          </a:bodyPr>
          <a:p>
            <a:endParaRPr b="0" lang="en-AU" sz="3200" spc="-1" strike="noStrike">
              <a:latin typeface="Arial"/>
            </a:endParaRPr>
          </a:p>
        </p:txBody>
      </p:sp>
      <p:sp>
        <p:nvSpPr>
          <p:cNvPr id="33" name="PlaceHolder 3"/>
          <p:cNvSpPr>
            <a:spLocks noGrp="1"/>
          </p:cNvSpPr>
          <p:nvPr>
            <p:ph type="body"/>
          </p:nvPr>
        </p:nvSpPr>
        <p:spPr>
          <a:xfrm>
            <a:off x="3571560" y="1326600"/>
            <a:ext cx="2921040" cy="1568520"/>
          </a:xfrm>
          <a:prstGeom prst="rect">
            <a:avLst/>
          </a:prstGeom>
        </p:spPr>
        <p:txBody>
          <a:bodyPr lIns="0" rIns="0" tIns="0" bIns="0">
            <a:normAutofit/>
          </a:bodyPr>
          <a:p>
            <a:endParaRPr b="0" lang="en-AU" sz="3200" spc="-1" strike="noStrike">
              <a:latin typeface="Arial"/>
            </a:endParaRPr>
          </a:p>
        </p:txBody>
      </p:sp>
      <p:sp>
        <p:nvSpPr>
          <p:cNvPr id="34" name="PlaceHolder 4"/>
          <p:cNvSpPr>
            <a:spLocks noGrp="1"/>
          </p:cNvSpPr>
          <p:nvPr>
            <p:ph type="body"/>
          </p:nvPr>
        </p:nvSpPr>
        <p:spPr>
          <a:xfrm>
            <a:off x="6639120" y="1326600"/>
            <a:ext cx="2921040" cy="1568520"/>
          </a:xfrm>
          <a:prstGeom prst="rect">
            <a:avLst/>
          </a:prstGeom>
        </p:spPr>
        <p:txBody>
          <a:bodyPr lIns="0" rIns="0" tIns="0" bIns="0">
            <a:normAutofit/>
          </a:bodyPr>
          <a:p>
            <a:endParaRPr b="0" lang="en-AU" sz="3200" spc="-1" strike="noStrike">
              <a:latin typeface="Arial"/>
            </a:endParaRPr>
          </a:p>
        </p:txBody>
      </p:sp>
      <p:sp>
        <p:nvSpPr>
          <p:cNvPr id="35" name="PlaceHolder 5"/>
          <p:cNvSpPr>
            <a:spLocks noGrp="1"/>
          </p:cNvSpPr>
          <p:nvPr>
            <p:ph type="body"/>
          </p:nvPr>
        </p:nvSpPr>
        <p:spPr>
          <a:xfrm>
            <a:off x="504000" y="3044520"/>
            <a:ext cx="2921040" cy="1568520"/>
          </a:xfrm>
          <a:prstGeom prst="rect">
            <a:avLst/>
          </a:prstGeom>
        </p:spPr>
        <p:txBody>
          <a:bodyPr lIns="0" rIns="0" tIns="0" bIns="0">
            <a:normAutofit/>
          </a:bodyPr>
          <a:p>
            <a:endParaRPr b="0" lang="en-AU" sz="3200" spc="-1" strike="noStrike">
              <a:latin typeface="Arial"/>
            </a:endParaRPr>
          </a:p>
        </p:txBody>
      </p:sp>
      <p:sp>
        <p:nvSpPr>
          <p:cNvPr id="36" name="PlaceHolder 6"/>
          <p:cNvSpPr>
            <a:spLocks noGrp="1"/>
          </p:cNvSpPr>
          <p:nvPr>
            <p:ph type="body"/>
          </p:nvPr>
        </p:nvSpPr>
        <p:spPr>
          <a:xfrm>
            <a:off x="3571560" y="3044520"/>
            <a:ext cx="2921040" cy="1568520"/>
          </a:xfrm>
          <a:prstGeom prst="rect">
            <a:avLst/>
          </a:prstGeom>
        </p:spPr>
        <p:txBody>
          <a:bodyPr lIns="0" rIns="0" tIns="0" bIns="0">
            <a:normAutofit/>
          </a:bodyPr>
          <a:p>
            <a:endParaRPr b="0" lang="en-AU" sz="3200" spc="-1" strike="noStrike">
              <a:latin typeface="Arial"/>
            </a:endParaRPr>
          </a:p>
        </p:txBody>
      </p:sp>
      <p:sp>
        <p:nvSpPr>
          <p:cNvPr id="37" name="PlaceHolder 7"/>
          <p:cNvSpPr>
            <a:spLocks noGrp="1"/>
          </p:cNvSpPr>
          <p:nvPr>
            <p:ph type="body"/>
          </p:nvPr>
        </p:nvSpPr>
        <p:spPr>
          <a:xfrm>
            <a:off x="6639120" y="3044520"/>
            <a:ext cx="2921040" cy="1568520"/>
          </a:xfrm>
          <a:prstGeom prst="rect">
            <a:avLst/>
          </a:prstGeom>
        </p:spPr>
        <p:txBody>
          <a:bodyPr lIns="0" rIns="0" tIns="0" bIns="0">
            <a:normAutofit/>
          </a:bodyPr>
          <a:p>
            <a:endParaRPr b="0" lang="en-AU"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41" name="PlaceHolder 2"/>
          <p:cNvSpPr>
            <a:spLocks noGrp="1"/>
          </p:cNvSpPr>
          <p:nvPr>
            <p:ph type="subTitle"/>
          </p:nvPr>
        </p:nvSpPr>
        <p:spPr>
          <a:xfrm>
            <a:off x="504000" y="1326600"/>
            <a:ext cx="9072000" cy="3288600"/>
          </a:xfrm>
          <a:prstGeom prst="rect">
            <a:avLst/>
          </a:prstGeom>
        </p:spPr>
        <p:txBody>
          <a:bodyPr lIns="0" rIns="0" tIns="0" bIns="0" anchor="ctr">
            <a:spAutoFit/>
          </a:bodyPr>
          <a:p>
            <a:pPr algn="ctr"/>
            <a:endParaRPr b="0" lang="en-A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43" name="PlaceHolder 2"/>
          <p:cNvSpPr>
            <a:spLocks noGrp="1"/>
          </p:cNvSpPr>
          <p:nvPr>
            <p:ph type="body"/>
          </p:nvPr>
        </p:nvSpPr>
        <p:spPr>
          <a:xfrm>
            <a:off x="504000" y="1326600"/>
            <a:ext cx="9072000" cy="3288600"/>
          </a:xfrm>
          <a:prstGeom prst="rect">
            <a:avLst/>
          </a:prstGeom>
        </p:spPr>
        <p:txBody>
          <a:bodyPr lIns="0" rIns="0" tIns="0" bIns="0">
            <a:normAutofit/>
          </a:bodyPr>
          <a:p>
            <a:endParaRPr b="0" lang="en-AU"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45" name="PlaceHolder 2"/>
          <p:cNvSpPr>
            <a:spLocks noGrp="1"/>
          </p:cNvSpPr>
          <p:nvPr>
            <p:ph type="body"/>
          </p:nvPr>
        </p:nvSpPr>
        <p:spPr>
          <a:xfrm>
            <a:off x="504000" y="1326600"/>
            <a:ext cx="4426920" cy="3288600"/>
          </a:xfrm>
          <a:prstGeom prst="rect">
            <a:avLst/>
          </a:prstGeom>
        </p:spPr>
        <p:txBody>
          <a:bodyPr lIns="0" rIns="0" tIns="0" bIns="0">
            <a:normAutofit/>
          </a:bodyPr>
          <a:p>
            <a:endParaRPr b="0" lang="en-AU" sz="3200" spc="-1" strike="noStrike">
              <a:latin typeface="Arial"/>
            </a:endParaRPr>
          </a:p>
        </p:txBody>
      </p:sp>
      <p:sp>
        <p:nvSpPr>
          <p:cNvPr id="46" name="PlaceHolder 3"/>
          <p:cNvSpPr>
            <a:spLocks noGrp="1"/>
          </p:cNvSpPr>
          <p:nvPr>
            <p:ph type="body"/>
          </p:nvPr>
        </p:nvSpPr>
        <p:spPr>
          <a:xfrm>
            <a:off x="5152680" y="1326600"/>
            <a:ext cx="4426920" cy="3288600"/>
          </a:xfrm>
          <a:prstGeom prst="rect">
            <a:avLst/>
          </a:prstGeom>
        </p:spPr>
        <p:txBody>
          <a:bodyPr lIns="0" rIns="0" tIns="0" bIns="0">
            <a:normAutofit/>
          </a:bodyPr>
          <a:p>
            <a:endParaRPr b="0" lang="en-AU"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226080"/>
            <a:ext cx="9072000" cy="4388400"/>
          </a:xfrm>
          <a:prstGeom prst="rect">
            <a:avLst/>
          </a:prstGeom>
        </p:spPr>
        <p:txBody>
          <a:bodyPr lIns="0" rIns="0" tIns="0" bIns="0" anchor="ctr">
            <a:spAutoFit/>
          </a:bodyPr>
          <a:p>
            <a:pPr algn="ctr"/>
            <a:endParaRPr b="0" lang="en-A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50" name="PlaceHolder 2"/>
          <p:cNvSpPr>
            <a:spLocks noGrp="1"/>
          </p:cNvSpPr>
          <p:nvPr>
            <p:ph type="body"/>
          </p:nvPr>
        </p:nvSpPr>
        <p:spPr>
          <a:xfrm>
            <a:off x="504000" y="1326600"/>
            <a:ext cx="4426920" cy="1568520"/>
          </a:xfrm>
          <a:prstGeom prst="rect">
            <a:avLst/>
          </a:prstGeom>
        </p:spPr>
        <p:txBody>
          <a:bodyPr lIns="0" rIns="0" tIns="0" bIns="0">
            <a:normAutofit/>
          </a:bodyPr>
          <a:p>
            <a:endParaRPr b="0" lang="en-AU" sz="3200" spc="-1" strike="noStrike">
              <a:latin typeface="Arial"/>
            </a:endParaRPr>
          </a:p>
        </p:txBody>
      </p:sp>
      <p:sp>
        <p:nvSpPr>
          <p:cNvPr id="51" name="PlaceHolder 3"/>
          <p:cNvSpPr>
            <a:spLocks noGrp="1"/>
          </p:cNvSpPr>
          <p:nvPr>
            <p:ph type="body"/>
          </p:nvPr>
        </p:nvSpPr>
        <p:spPr>
          <a:xfrm>
            <a:off x="5152680" y="1326600"/>
            <a:ext cx="4426920" cy="3288600"/>
          </a:xfrm>
          <a:prstGeom prst="rect">
            <a:avLst/>
          </a:prstGeom>
        </p:spPr>
        <p:txBody>
          <a:bodyPr lIns="0" rIns="0" tIns="0" bIns="0">
            <a:normAutofit/>
          </a:bodyPr>
          <a:p>
            <a:endParaRPr b="0" lang="en-AU" sz="3200" spc="-1" strike="noStrike">
              <a:latin typeface="Arial"/>
            </a:endParaRPr>
          </a:p>
        </p:txBody>
      </p:sp>
      <p:sp>
        <p:nvSpPr>
          <p:cNvPr id="52" name="PlaceHolder 4"/>
          <p:cNvSpPr>
            <a:spLocks noGrp="1"/>
          </p:cNvSpPr>
          <p:nvPr>
            <p:ph type="body"/>
          </p:nvPr>
        </p:nvSpPr>
        <p:spPr>
          <a:xfrm>
            <a:off x="504000" y="3044520"/>
            <a:ext cx="4426920" cy="1568520"/>
          </a:xfrm>
          <a:prstGeom prst="rect">
            <a:avLst/>
          </a:prstGeom>
        </p:spPr>
        <p:txBody>
          <a:bodyPr lIns="0" rIns="0" tIns="0" bIns="0">
            <a:normAutofit/>
          </a:bodyPr>
          <a:p>
            <a:endParaRPr b="0" lang="en-AU"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3" name="PlaceHolder 2"/>
          <p:cNvSpPr>
            <a:spLocks noGrp="1"/>
          </p:cNvSpPr>
          <p:nvPr>
            <p:ph type="subTitle"/>
          </p:nvPr>
        </p:nvSpPr>
        <p:spPr>
          <a:xfrm>
            <a:off x="504000" y="1326600"/>
            <a:ext cx="9072000" cy="3288600"/>
          </a:xfrm>
          <a:prstGeom prst="rect">
            <a:avLst/>
          </a:prstGeom>
        </p:spPr>
        <p:txBody>
          <a:bodyPr lIns="0" rIns="0" tIns="0" bIns="0" anchor="ctr">
            <a:spAutoFit/>
          </a:bodyPr>
          <a:p>
            <a:pPr algn="ctr"/>
            <a:endParaRPr b="0" lang="en-A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54" name="PlaceHolder 2"/>
          <p:cNvSpPr>
            <a:spLocks noGrp="1"/>
          </p:cNvSpPr>
          <p:nvPr>
            <p:ph type="body"/>
          </p:nvPr>
        </p:nvSpPr>
        <p:spPr>
          <a:xfrm>
            <a:off x="504000" y="1326600"/>
            <a:ext cx="4426920" cy="3288600"/>
          </a:xfrm>
          <a:prstGeom prst="rect">
            <a:avLst/>
          </a:prstGeom>
        </p:spPr>
        <p:txBody>
          <a:bodyPr lIns="0" rIns="0" tIns="0" bIns="0">
            <a:normAutofit/>
          </a:bodyPr>
          <a:p>
            <a:endParaRPr b="0" lang="en-AU" sz="3200" spc="-1" strike="noStrike">
              <a:latin typeface="Arial"/>
            </a:endParaRPr>
          </a:p>
        </p:txBody>
      </p:sp>
      <p:sp>
        <p:nvSpPr>
          <p:cNvPr id="55" name="PlaceHolder 3"/>
          <p:cNvSpPr>
            <a:spLocks noGrp="1"/>
          </p:cNvSpPr>
          <p:nvPr>
            <p:ph type="body"/>
          </p:nvPr>
        </p:nvSpPr>
        <p:spPr>
          <a:xfrm>
            <a:off x="5152680" y="1326600"/>
            <a:ext cx="4426920" cy="1568520"/>
          </a:xfrm>
          <a:prstGeom prst="rect">
            <a:avLst/>
          </a:prstGeom>
        </p:spPr>
        <p:txBody>
          <a:bodyPr lIns="0" rIns="0" tIns="0" bIns="0">
            <a:normAutofit/>
          </a:bodyPr>
          <a:p>
            <a:endParaRPr b="0" lang="en-AU" sz="3200" spc="-1" strike="noStrike">
              <a:latin typeface="Arial"/>
            </a:endParaRPr>
          </a:p>
        </p:txBody>
      </p:sp>
      <p:sp>
        <p:nvSpPr>
          <p:cNvPr id="56" name="PlaceHolder 4"/>
          <p:cNvSpPr>
            <a:spLocks noGrp="1"/>
          </p:cNvSpPr>
          <p:nvPr>
            <p:ph type="body"/>
          </p:nvPr>
        </p:nvSpPr>
        <p:spPr>
          <a:xfrm>
            <a:off x="5152680" y="3044520"/>
            <a:ext cx="4426920" cy="1568520"/>
          </a:xfrm>
          <a:prstGeom prst="rect">
            <a:avLst/>
          </a:prstGeom>
        </p:spPr>
        <p:txBody>
          <a:bodyPr lIns="0" rIns="0" tIns="0" bIns="0">
            <a:normAutofit/>
          </a:bodyPr>
          <a:p>
            <a:endParaRPr b="0" lang="en-AU"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58" name="PlaceHolder 2"/>
          <p:cNvSpPr>
            <a:spLocks noGrp="1"/>
          </p:cNvSpPr>
          <p:nvPr>
            <p:ph type="body"/>
          </p:nvPr>
        </p:nvSpPr>
        <p:spPr>
          <a:xfrm>
            <a:off x="504000" y="1326600"/>
            <a:ext cx="4426920" cy="1568520"/>
          </a:xfrm>
          <a:prstGeom prst="rect">
            <a:avLst/>
          </a:prstGeom>
        </p:spPr>
        <p:txBody>
          <a:bodyPr lIns="0" rIns="0" tIns="0" bIns="0">
            <a:normAutofit/>
          </a:bodyPr>
          <a:p>
            <a:endParaRPr b="0" lang="en-AU" sz="3200" spc="-1" strike="noStrike">
              <a:latin typeface="Arial"/>
            </a:endParaRPr>
          </a:p>
        </p:txBody>
      </p:sp>
      <p:sp>
        <p:nvSpPr>
          <p:cNvPr id="59" name="PlaceHolder 3"/>
          <p:cNvSpPr>
            <a:spLocks noGrp="1"/>
          </p:cNvSpPr>
          <p:nvPr>
            <p:ph type="body"/>
          </p:nvPr>
        </p:nvSpPr>
        <p:spPr>
          <a:xfrm>
            <a:off x="5152680" y="1326600"/>
            <a:ext cx="4426920" cy="1568520"/>
          </a:xfrm>
          <a:prstGeom prst="rect">
            <a:avLst/>
          </a:prstGeom>
        </p:spPr>
        <p:txBody>
          <a:bodyPr lIns="0" rIns="0" tIns="0" bIns="0">
            <a:normAutofit/>
          </a:bodyPr>
          <a:p>
            <a:endParaRPr b="0" lang="en-AU" sz="3200" spc="-1" strike="noStrike">
              <a:latin typeface="Arial"/>
            </a:endParaRPr>
          </a:p>
        </p:txBody>
      </p:sp>
      <p:sp>
        <p:nvSpPr>
          <p:cNvPr id="60" name="PlaceHolder 4"/>
          <p:cNvSpPr>
            <a:spLocks noGrp="1"/>
          </p:cNvSpPr>
          <p:nvPr>
            <p:ph type="body"/>
          </p:nvPr>
        </p:nvSpPr>
        <p:spPr>
          <a:xfrm>
            <a:off x="504000" y="3044520"/>
            <a:ext cx="9072000" cy="1568520"/>
          </a:xfrm>
          <a:prstGeom prst="rect">
            <a:avLst/>
          </a:prstGeom>
        </p:spPr>
        <p:txBody>
          <a:bodyPr lIns="0" rIns="0" tIns="0" bIns="0">
            <a:normAutofit/>
          </a:bodyPr>
          <a:p>
            <a:endParaRPr b="0" lang="en-AU"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62" name="PlaceHolder 2"/>
          <p:cNvSpPr>
            <a:spLocks noGrp="1"/>
          </p:cNvSpPr>
          <p:nvPr>
            <p:ph type="body"/>
          </p:nvPr>
        </p:nvSpPr>
        <p:spPr>
          <a:xfrm>
            <a:off x="504000" y="1326600"/>
            <a:ext cx="9072000" cy="1568520"/>
          </a:xfrm>
          <a:prstGeom prst="rect">
            <a:avLst/>
          </a:prstGeom>
        </p:spPr>
        <p:txBody>
          <a:bodyPr lIns="0" rIns="0" tIns="0" bIns="0">
            <a:normAutofit/>
          </a:bodyPr>
          <a:p>
            <a:endParaRPr b="0" lang="en-AU" sz="3200" spc="-1" strike="noStrike">
              <a:latin typeface="Arial"/>
            </a:endParaRPr>
          </a:p>
        </p:txBody>
      </p:sp>
      <p:sp>
        <p:nvSpPr>
          <p:cNvPr id="63" name="PlaceHolder 3"/>
          <p:cNvSpPr>
            <a:spLocks noGrp="1"/>
          </p:cNvSpPr>
          <p:nvPr>
            <p:ph type="body"/>
          </p:nvPr>
        </p:nvSpPr>
        <p:spPr>
          <a:xfrm>
            <a:off x="504000" y="3044520"/>
            <a:ext cx="9072000" cy="1568520"/>
          </a:xfrm>
          <a:prstGeom prst="rect">
            <a:avLst/>
          </a:prstGeom>
        </p:spPr>
        <p:txBody>
          <a:bodyPr lIns="0" rIns="0" tIns="0" bIns="0">
            <a:normAutofit/>
          </a:bodyPr>
          <a:p>
            <a:endParaRPr b="0" lang="en-AU"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65" name="PlaceHolder 2"/>
          <p:cNvSpPr>
            <a:spLocks noGrp="1"/>
          </p:cNvSpPr>
          <p:nvPr>
            <p:ph type="body"/>
          </p:nvPr>
        </p:nvSpPr>
        <p:spPr>
          <a:xfrm>
            <a:off x="504000" y="1326600"/>
            <a:ext cx="4426920" cy="1568520"/>
          </a:xfrm>
          <a:prstGeom prst="rect">
            <a:avLst/>
          </a:prstGeom>
        </p:spPr>
        <p:txBody>
          <a:bodyPr lIns="0" rIns="0" tIns="0" bIns="0">
            <a:normAutofit/>
          </a:bodyPr>
          <a:p>
            <a:endParaRPr b="0" lang="en-AU" sz="3200" spc="-1" strike="noStrike">
              <a:latin typeface="Arial"/>
            </a:endParaRPr>
          </a:p>
        </p:txBody>
      </p:sp>
      <p:sp>
        <p:nvSpPr>
          <p:cNvPr id="66" name="PlaceHolder 3"/>
          <p:cNvSpPr>
            <a:spLocks noGrp="1"/>
          </p:cNvSpPr>
          <p:nvPr>
            <p:ph type="body"/>
          </p:nvPr>
        </p:nvSpPr>
        <p:spPr>
          <a:xfrm>
            <a:off x="5152680" y="1326600"/>
            <a:ext cx="4426920" cy="1568520"/>
          </a:xfrm>
          <a:prstGeom prst="rect">
            <a:avLst/>
          </a:prstGeom>
        </p:spPr>
        <p:txBody>
          <a:bodyPr lIns="0" rIns="0" tIns="0" bIns="0">
            <a:normAutofit/>
          </a:bodyPr>
          <a:p>
            <a:endParaRPr b="0" lang="en-AU" sz="3200" spc="-1" strike="noStrike">
              <a:latin typeface="Arial"/>
            </a:endParaRPr>
          </a:p>
        </p:txBody>
      </p:sp>
      <p:sp>
        <p:nvSpPr>
          <p:cNvPr id="67" name="PlaceHolder 4"/>
          <p:cNvSpPr>
            <a:spLocks noGrp="1"/>
          </p:cNvSpPr>
          <p:nvPr>
            <p:ph type="body"/>
          </p:nvPr>
        </p:nvSpPr>
        <p:spPr>
          <a:xfrm>
            <a:off x="504000" y="3044520"/>
            <a:ext cx="4426920" cy="1568520"/>
          </a:xfrm>
          <a:prstGeom prst="rect">
            <a:avLst/>
          </a:prstGeom>
        </p:spPr>
        <p:txBody>
          <a:bodyPr lIns="0" rIns="0" tIns="0" bIns="0">
            <a:normAutofit/>
          </a:bodyPr>
          <a:p>
            <a:endParaRPr b="0" lang="en-AU" sz="3200" spc="-1" strike="noStrike">
              <a:latin typeface="Arial"/>
            </a:endParaRPr>
          </a:p>
        </p:txBody>
      </p:sp>
      <p:sp>
        <p:nvSpPr>
          <p:cNvPr id="68" name="PlaceHolder 5"/>
          <p:cNvSpPr>
            <a:spLocks noGrp="1"/>
          </p:cNvSpPr>
          <p:nvPr>
            <p:ph type="body"/>
          </p:nvPr>
        </p:nvSpPr>
        <p:spPr>
          <a:xfrm>
            <a:off x="5152680" y="3044520"/>
            <a:ext cx="4426920" cy="1568520"/>
          </a:xfrm>
          <a:prstGeom prst="rect">
            <a:avLst/>
          </a:prstGeom>
        </p:spPr>
        <p:txBody>
          <a:bodyPr lIns="0" rIns="0" tIns="0" bIns="0">
            <a:normAutofit/>
          </a:bodyPr>
          <a:p>
            <a:endParaRPr b="0" lang="en-AU"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70" name="PlaceHolder 2"/>
          <p:cNvSpPr>
            <a:spLocks noGrp="1"/>
          </p:cNvSpPr>
          <p:nvPr>
            <p:ph type="body"/>
          </p:nvPr>
        </p:nvSpPr>
        <p:spPr>
          <a:xfrm>
            <a:off x="504000" y="1326600"/>
            <a:ext cx="2921040" cy="1568520"/>
          </a:xfrm>
          <a:prstGeom prst="rect">
            <a:avLst/>
          </a:prstGeom>
        </p:spPr>
        <p:txBody>
          <a:bodyPr lIns="0" rIns="0" tIns="0" bIns="0">
            <a:normAutofit/>
          </a:bodyPr>
          <a:p>
            <a:endParaRPr b="0" lang="en-AU" sz="3200" spc="-1" strike="noStrike">
              <a:latin typeface="Arial"/>
            </a:endParaRPr>
          </a:p>
        </p:txBody>
      </p:sp>
      <p:sp>
        <p:nvSpPr>
          <p:cNvPr id="71" name="PlaceHolder 3"/>
          <p:cNvSpPr>
            <a:spLocks noGrp="1"/>
          </p:cNvSpPr>
          <p:nvPr>
            <p:ph type="body"/>
          </p:nvPr>
        </p:nvSpPr>
        <p:spPr>
          <a:xfrm>
            <a:off x="3571560" y="1326600"/>
            <a:ext cx="2921040" cy="1568520"/>
          </a:xfrm>
          <a:prstGeom prst="rect">
            <a:avLst/>
          </a:prstGeom>
        </p:spPr>
        <p:txBody>
          <a:bodyPr lIns="0" rIns="0" tIns="0" bIns="0">
            <a:normAutofit/>
          </a:bodyPr>
          <a:p>
            <a:endParaRPr b="0" lang="en-AU" sz="3200" spc="-1" strike="noStrike">
              <a:latin typeface="Arial"/>
            </a:endParaRPr>
          </a:p>
        </p:txBody>
      </p:sp>
      <p:sp>
        <p:nvSpPr>
          <p:cNvPr id="72" name="PlaceHolder 4"/>
          <p:cNvSpPr>
            <a:spLocks noGrp="1"/>
          </p:cNvSpPr>
          <p:nvPr>
            <p:ph type="body"/>
          </p:nvPr>
        </p:nvSpPr>
        <p:spPr>
          <a:xfrm>
            <a:off x="6639120" y="1326600"/>
            <a:ext cx="2921040" cy="1568520"/>
          </a:xfrm>
          <a:prstGeom prst="rect">
            <a:avLst/>
          </a:prstGeom>
        </p:spPr>
        <p:txBody>
          <a:bodyPr lIns="0" rIns="0" tIns="0" bIns="0">
            <a:normAutofit/>
          </a:bodyPr>
          <a:p>
            <a:endParaRPr b="0" lang="en-AU" sz="3200" spc="-1" strike="noStrike">
              <a:latin typeface="Arial"/>
            </a:endParaRPr>
          </a:p>
        </p:txBody>
      </p:sp>
      <p:sp>
        <p:nvSpPr>
          <p:cNvPr id="73" name="PlaceHolder 5"/>
          <p:cNvSpPr>
            <a:spLocks noGrp="1"/>
          </p:cNvSpPr>
          <p:nvPr>
            <p:ph type="body"/>
          </p:nvPr>
        </p:nvSpPr>
        <p:spPr>
          <a:xfrm>
            <a:off x="504000" y="3044520"/>
            <a:ext cx="2921040" cy="1568520"/>
          </a:xfrm>
          <a:prstGeom prst="rect">
            <a:avLst/>
          </a:prstGeom>
        </p:spPr>
        <p:txBody>
          <a:bodyPr lIns="0" rIns="0" tIns="0" bIns="0">
            <a:normAutofit/>
          </a:bodyPr>
          <a:p>
            <a:endParaRPr b="0" lang="en-AU" sz="3200" spc="-1" strike="noStrike">
              <a:latin typeface="Arial"/>
            </a:endParaRPr>
          </a:p>
        </p:txBody>
      </p:sp>
      <p:sp>
        <p:nvSpPr>
          <p:cNvPr id="74" name="PlaceHolder 6"/>
          <p:cNvSpPr>
            <a:spLocks noGrp="1"/>
          </p:cNvSpPr>
          <p:nvPr>
            <p:ph type="body"/>
          </p:nvPr>
        </p:nvSpPr>
        <p:spPr>
          <a:xfrm>
            <a:off x="3571560" y="3044520"/>
            <a:ext cx="2921040" cy="1568520"/>
          </a:xfrm>
          <a:prstGeom prst="rect">
            <a:avLst/>
          </a:prstGeom>
        </p:spPr>
        <p:txBody>
          <a:bodyPr lIns="0" rIns="0" tIns="0" bIns="0">
            <a:normAutofit/>
          </a:bodyPr>
          <a:p>
            <a:endParaRPr b="0" lang="en-AU" sz="3200" spc="-1" strike="noStrike">
              <a:latin typeface="Arial"/>
            </a:endParaRPr>
          </a:p>
        </p:txBody>
      </p:sp>
      <p:sp>
        <p:nvSpPr>
          <p:cNvPr id="75" name="PlaceHolder 7"/>
          <p:cNvSpPr>
            <a:spLocks noGrp="1"/>
          </p:cNvSpPr>
          <p:nvPr>
            <p:ph type="body"/>
          </p:nvPr>
        </p:nvSpPr>
        <p:spPr>
          <a:xfrm>
            <a:off x="6639120" y="3044520"/>
            <a:ext cx="2921040" cy="1568520"/>
          </a:xfrm>
          <a:prstGeom prst="rect">
            <a:avLst/>
          </a:prstGeom>
        </p:spPr>
        <p:txBody>
          <a:bodyPr lIns="0" rIns="0" tIns="0" bIns="0">
            <a:normAutofit/>
          </a:bodyPr>
          <a:p>
            <a:endParaRPr b="0" lang="en-AU"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5" name="PlaceHolder 2"/>
          <p:cNvSpPr>
            <a:spLocks noGrp="1"/>
          </p:cNvSpPr>
          <p:nvPr>
            <p:ph type="body"/>
          </p:nvPr>
        </p:nvSpPr>
        <p:spPr>
          <a:xfrm>
            <a:off x="504000" y="1326600"/>
            <a:ext cx="9072000" cy="3288600"/>
          </a:xfrm>
          <a:prstGeom prst="rect">
            <a:avLst/>
          </a:prstGeom>
        </p:spPr>
        <p:txBody>
          <a:bodyPr lIns="0" rIns="0" tIns="0" bIns="0">
            <a:normAutofit/>
          </a:bodyPr>
          <a:p>
            <a:endParaRPr b="0" lang="en-AU"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7" name="PlaceHolder 2"/>
          <p:cNvSpPr>
            <a:spLocks noGrp="1"/>
          </p:cNvSpPr>
          <p:nvPr>
            <p:ph type="body"/>
          </p:nvPr>
        </p:nvSpPr>
        <p:spPr>
          <a:xfrm>
            <a:off x="504000" y="1326600"/>
            <a:ext cx="4426920" cy="3288600"/>
          </a:xfrm>
          <a:prstGeom prst="rect">
            <a:avLst/>
          </a:prstGeom>
        </p:spPr>
        <p:txBody>
          <a:bodyPr lIns="0" rIns="0" tIns="0" bIns="0">
            <a:normAutofit/>
          </a:bodyPr>
          <a:p>
            <a:endParaRPr b="0" lang="en-AU" sz="3200" spc="-1" strike="noStrike">
              <a:latin typeface="Arial"/>
            </a:endParaRPr>
          </a:p>
        </p:txBody>
      </p:sp>
      <p:sp>
        <p:nvSpPr>
          <p:cNvPr id="8" name="PlaceHolder 3"/>
          <p:cNvSpPr>
            <a:spLocks noGrp="1"/>
          </p:cNvSpPr>
          <p:nvPr>
            <p:ph type="body"/>
          </p:nvPr>
        </p:nvSpPr>
        <p:spPr>
          <a:xfrm>
            <a:off x="5152680" y="1326600"/>
            <a:ext cx="4426920" cy="3288600"/>
          </a:xfrm>
          <a:prstGeom prst="rect">
            <a:avLst/>
          </a:prstGeom>
        </p:spPr>
        <p:txBody>
          <a:bodyPr lIns="0" rIns="0" tIns="0" bIns="0">
            <a:normAutofit/>
          </a:bodyPr>
          <a:p>
            <a:endParaRPr b="0" lang="en-AU"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26080"/>
            <a:ext cx="9072000" cy="4388400"/>
          </a:xfrm>
          <a:prstGeom prst="rect">
            <a:avLst/>
          </a:prstGeom>
        </p:spPr>
        <p:txBody>
          <a:bodyPr lIns="0" rIns="0" tIns="0" bIns="0" anchor="ctr">
            <a:spAutoFit/>
          </a:bodyPr>
          <a:p>
            <a:pPr algn="ctr"/>
            <a:endParaRPr b="0" lang="en-A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12" name="PlaceHolder 2"/>
          <p:cNvSpPr>
            <a:spLocks noGrp="1"/>
          </p:cNvSpPr>
          <p:nvPr>
            <p:ph type="body"/>
          </p:nvPr>
        </p:nvSpPr>
        <p:spPr>
          <a:xfrm>
            <a:off x="504000" y="1326600"/>
            <a:ext cx="4426920" cy="1568520"/>
          </a:xfrm>
          <a:prstGeom prst="rect">
            <a:avLst/>
          </a:prstGeom>
        </p:spPr>
        <p:txBody>
          <a:bodyPr lIns="0" rIns="0" tIns="0" bIns="0">
            <a:normAutofit/>
          </a:bodyPr>
          <a:p>
            <a:endParaRPr b="0" lang="en-AU" sz="3200" spc="-1" strike="noStrike">
              <a:latin typeface="Arial"/>
            </a:endParaRPr>
          </a:p>
        </p:txBody>
      </p:sp>
      <p:sp>
        <p:nvSpPr>
          <p:cNvPr id="13" name="PlaceHolder 3"/>
          <p:cNvSpPr>
            <a:spLocks noGrp="1"/>
          </p:cNvSpPr>
          <p:nvPr>
            <p:ph type="body"/>
          </p:nvPr>
        </p:nvSpPr>
        <p:spPr>
          <a:xfrm>
            <a:off x="5152680" y="1326600"/>
            <a:ext cx="4426920" cy="3288600"/>
          </a:xfrm>
          <a:prstGeom prst="rect">
            <a:avLst/>
          </a:prstGeom>
        </p:spPr>
        <p:txBody>
          <a:bodyPr lIns="0" rIns="0" tIns="0" bIns="0">
            <a:normAutofit/>
          </a:bodyPr>
          <a:p>
            <a:endParaRPr b="0" lang="en-AU" sz="3200" spc="-1" strike="noStrike">
              <a:latin typeface="Arial"/>
            </a:endParaRPr>
          </a:p>
        </p:txBody>
      </p:sp>
      <p:sp>
        <p:nvSpPr>
          <p:cNvPr id="14" name="PlaceHolder 4"/>
          <p:cNvSpPr>
            <a:spLocks noGrp="1"/>
          </p:cNvSpPr>
          <p:nvPr>
            <p:ph type="body"/>
          </p:nvPr>
        </p:nvSpPr>
        <p:spPr>
          <a:xfrm>
            <a:off x="504000" y="3044520"/>
            <a:ext cx="4426920" cy="1568520"/>
          </a:xfrm>
          <a:prstGeom prst="rect">
            <a:avLst/>
          </a:prstGeom>
        </p:spPr>
        <p:txBody>
          <a:bodyPr lIns="0" rIns="0" tIns="0" bIns="0">
            <a:normAutofit/>
          </a:bodyPr>
          <a:p>
            <a:endParaRPr b="0" lang="en-AU"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16" name="PlaceHolder 2"/>
          <p:cNvSpPr>
            <a:spLocks noGrp="1"/>
          </p:cNvSpPr>
          <p:nvPr>
            <p:ph type="body"/>
          </p:nvPr>
        </p:nvSpPr>
        <p:spPr>
          <a:xfrm>
            <a:off x="504000" y="1326600"/>
            <a:ext cx="4426920" cy="3288600"/>
          </a:xfrm>
          <a:prstGeom prst="rect">
            <a:avLst/>
          </a:prstGeom>
        </p:spPr>
        <p:txBody>
          <a:bodyPr lIns="0" rIns="0" tIns="0" bIns="0">
            <a:normAutofit/>
          </a:bodyPr>
          <a:p>
            <a:endParaRPr b="0" lang="en-AU" sz="3200" spc="-1" strike="noStrike">
              <a:latin typeface="Arial"/>
            </a:endParaRPr>
          </a:p>
        </p:txBody>
      </p:sp>
      <p:sp>
        <p:nvSpPr>
          <p:cNvPr id="17" name="PlaceHolder 3"/>
          <p:cNvSpPr>
            <a:spLocks noGrp="1"/>
          </p:cNvSpPr>
          <p:nvPr>
            <p:ph type="body"/>
          </p:nvPr>
        </p:nvSpPr>
        <p:spPr>
          <a:xfrm>
            <a:off x="5152680" y="1326600"/>
            <a:ext cx="4426920" cy="1568520"/>
          </a:xfrm>
          <a:prstGeom prst="rect">
            <a:avLst/>
          </a:prstGeom>
        </p:spPr>
        <p:txBody>
          <a:bodyPr lIns="0" rIns="0" tIns="0" bIns="0">
            <a:normAutofit/>
          </a:bodyPr>
          <a:p>
            <a:endParaRPr b="0" lang="en-AU" sz="3200" spc="-1" strike="noStrike">
              <a:latin typeface="Arial"/>
            </a:endParaRPr>
          </a:p>
        </p:txBody>
      </p:sp>
      <p:sp>
        <p:nvSpPr>
          <p:cNvPr id="18" name="PlaceHolder 4"/>
          <p:cNvSpPr>
            <a:spLocks noGrp="1"/>
          </p:cNvSpPr>
          <p:nvPr>
            <p:ph type="body"/>
          </p:nvPr>
        </p:nvSpPr>
        <p:spPr>
          <a:xfrm>
            <a:off x="5152680" y="3044520"/>
            <a:ext cx="4426920" cy="1568520"/>
          </a:xfrm>
          <a:prstGeom prst="rect">
            <a:avLst/>
          </a:prstGeom>
        </p:spPr>
        <p:txBody>
          <a:bodyPr lIns="0" rIns="0" tIns="0" bIns="0">
            <a:normAutofit/>
          </a:bodyPr>
          <a:p>
            <a:endParaRPr b="0" lang="en-AU"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20" name="PlaceHolder 2"/>
          <p:cNvSpPr>
            <a:spLocks noGrp="1"/>
          </p:cNvSpPr>
          <p:nvPr>
            <p:ph type="body"/>
          </p:nvPr>
        </p:nvSpPr>
        <p:spPr>
          <a:xfrm>
            <a:off x="504000" y="1326600"/>
            <a:ext cx="4426920" cy="1568520"/>
          </a:xfrm>
          <a:prstGeom prst="rect">
            <a:avLst/>
          </a:prstGeom>
        </p:spPr>
        <p:txBody>
          <a:bodyPr lIns="0" rIns="0" tIns="0" bIns="0">
            <a:normAutofit/>
          </a:bodyPr>
          <a:p>
            <a:endParaRPr b="0" lang="en-AU" sz="3200" spc="-1" strike="noStrike">
              <a:latin typeface="Arial"/>
            </a:endParaRPr>
          </a:p>
        </p:txBody>
      </p:sp>
      <p:sp>
        <p:nvSpPr>
          <p:cNvPr id="21" name="PlaceHolder 3"/>
          <p:cNvSpPr>
            <a:spLocks noGrp="1"/>
          </p:cNvSpPr>
          <p:nvPr>
            <p:ph type="body"/>
          </p:nvPr>
        </p:nvSpPr>
        <p:spPr>
          <a:xfrm>
            <a:off x="5152680" y="1326600"/>
            <a:ext cx="4426920" cy="1568520"/>
          </a:xfrm>
          <a:prstGeom prst="rect">
            <a:avLst/>
          </a:prstGeom>
        </p:spPr>
        <p:txBody>
          <a:bodyPr lIns="0" rIns="0" tIns="0" bIns="0">
            <a:normAutofit/>
          </a:bodyPr>
          <a:p>
            <a:endParaRPr b="0" lang="en-AU" sz="3200" spc="-1" strike="noStrike">
              <a:latin typeface="Arial"/>
            </a:endParaRPr>
          </a:p>
        </p:txBody>
      </p:sp>
      <p:sp>
        <p:nvSpPr>
          <p:cNvPr id="22" name="PlaceHolder 4"/>
          <p:cNvSpPr>
            <a:spLocks noGrp="1"/>
          </p:cNvSpPr>
          <p:nvPr>
            <p:ph type="body"/>
          </p:nvPr>
        </p:nvSpPr>
        <p:spPr>
          <a:xfrm>
            <a:off x="504000" y="3044520"/>
            <a:ext cx="9072000" cy="1568520"/>
          </a:xfrm>
          <a:prstGeom prst="rect">
            <a:avLst/>
          </a:prstGeom>
        </p:spPr>
        <p:txBody>
          <a:bodyPr lIns="0" rIns="0" tIns="0" bIns="0">
            <a:normAutofit/>
          </a:bodyPr>
          <a:p>
            <a:endParaRPr b="0" lang="en-AU"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5720"/>
            <a:ext cx="9070920" cy="946800"/>
          </a:xfrm>
          <a:prstGeom prst="rect">
            <a:avLst/>
          </a:prstGeom>
        </p:spPr>
        <p:txBody>
          <a:bodyPr lIns="0" rIns="0" tIns="0" bIns="0" anchor="ctr">
            <a:noAutofit/>
          </a:bodyPr>
          <a:p>
            <a:pPr algn="ctr"/>
            <a:r>
              <a:rPr b="0" lang="en-AU" sz="4400" spc="-1" strike="noStrike">
                <a:latin typeface="Arial"/>
              </a:rPr>
              <a:t>Click to edit the title text format</a:t>
            </a:r>
            <a:endParaRPr b="0" lang="en-AU" sz="4400" spc="-1" strike="noStrike">
              <a:latin typeface="Arial"/>
            </a:endParaRPr>
          </a:p>
        </p:txBody>
      </p:sp>
      <p:sp>
        <p:nvSpPr>
          <p:cNvPr id="1" name="PlaceHolder 2"/>
          <p:cNvSpPr>
            <a:spLocks noGrp="1"/>
          </p:cNvSpPr>
          <p:nvPr>
            <p:ph type="body"/>
          </p:nvPr>
        </p:nvSpPr>
        <p:spPr>
          <a:xfrm>
            <a:off x="504000" y="1326600"/>
            <a:ext cx="9070920" cy="32875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AU" sz="3200" spc="-1" strike="noStrike">
                <a:latin typeface="Arial"/>
              </a:rPr>
              <a:t>Click to edit the outline text format</a:t>
            </a:r>
            <a:endParaRPr b="0" lang="en-AU" sz="3200" spc="-1" strike="noStrike">
              <a:latin typeface="Arial"/>
            </a:endParaRPr>
          </a:p>
          <a:p>
            <a:pPr lvl="1" marL="864000" indent="-324000">
              <a:spcBef>
                <a:spcPts val="1134"/>
              </a:spcBef>
              <a:buClr>
                <a:srgbClr val="000000"/>
              </a:buClr>
              <a:buSzPct val="75000"/>
              <a:buFont typeface="Symbol" charset="2"/>
              <a:buChar char=""/>
            </a:pPr>
            <a:r>
              <a:rPr b="0" lang="en-AU" sz="2800" spc="-1" strike="noStrike">
                <a:latin typeface="Arial"/>
              </a:rPr>
              <a:t>Second Outline Level</a:t>
            </a:r>
            <a:endParaRPr b="0" lang="en-AU" sz="2800" spc="-1" strike="noStrike">
              <a:latin typeface="Arial"/>
            </a:endParaRPr>
          </a:p>
          <a:p>
            <a:pPr lvl="2" marL="1296000" indent="-288000">
              <a:spcBef>
                <a:spcPts val="850"/>
              </a:spcBef>
              <a:buClr>
                <a:srgbClr val="000000"/>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000000"/>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000000"/>
              </a:buClr>
              <a:buSzPct val="45000"/>
              <a:buFont typeface="Wingdings" charset="2"/>
              <a:buChar char=""/>
            </a:pPr>
            <a:r>
              <a:rPr b="0" lang="en-AU" sz="2000" spc="-1" strike="noStrike">
                <a:latin typeface="Arial"/>
              </a:rPr>
              <a:t>Fifth Outline Level</a:t>
            </a:r>
            <a:endParaRPr b="0" lang="en-AU" sz="2000" spc="-1" strike="noStrike">
              <a:latin typeface="Arial"/>
            </a:endParaRPr>
          </a:p>
          <a:p>
            <a:pPr lvl="5" marL="2592000" indent="-216000">
              <a:spcBef>
                <a:spcPts val="283"/>
              </a:spcBef>
              <a:buClr>
                <a:srgbClr val="000000"/>
              </a:buClr>
              <a:buSzPct val="45000"/>
              <a:buFont typeface="Wingdings" charset="2"/>
              <a:buChar char=""/>
            </a:pPr>
            <a:r>
              <a:rPr b="0" lang="en-AU" sz="2000" spc="-1" strike="noStrike">
                <a:latin typeface="Arial"/>
              </a:rPr>
              <a:t>Sixth Outline Level</a:t>
            </a:r>
            <a:endParaRPr b="0" lang="en-AU" sz="2000" spc="-1" strike="noStrike">
              <a:latin typeface="Arial"/>
            </a:endParaRPr>
          </a:p>
          <a:p>
            <a:pPr lvl="6" marL="3024000" indent="-216000">
              <a:spcBef>
                <a:spcPts val="283"/>
              </a:spcBef>
              <a:buClr>
                <a:srgbClr val="000000"/>
              </a:buClr>
              <a:buSzPct val="45000"/>
              <a:buFont typeface="Wingdings" charset="2"/>
              <a:buChar char=""/>
            </a:pPr>
            <a:r>
              <a:rPr b="0" lang="en-AU" sz="2000" spc="-1" strike="noStrike">
                <a:latin typeface="Arial"/>
              </a:rPr>
              <a:t>Seventh Outline 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en-AU" sz="4400" spc="-1" strike="noStrike">
                <a:latin typeface="Arial"/>
              </a:rPr>
              <a:t>Click to edit the title text format</a:t>
            </a:r>
            <a:endParaRPr b="0" lang="en-AU" sz="4400" spc="-1" strike="noStrike">
              <a:latin typeface="Arial"/>
            </a:endParaRPr>
          </a:p>
        </p:txBody>
      </p:sp>
      <p:sp>
        <p:nvSpPr>
          <p:cNvPr id="39"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AU" sz="3200" spc="-1" strike="noStrike">
                <a:latin typeface="Arial"/>
              </a:rPr>
              <a:t>Click to edit the outline text format</a:t>
            </a:r>
            <a:endParaRPr b="0" lang="en-AU" sz="3200" spc="-1" strike="noStrike">
              <a:latin typeface="Arial"/>
            </a:endParaRPr>
          </a:p>
          <a:p>
            <a:pPr lvl="1" marL="864000" indent="-324000">
              <a:spcBef>
                <a:spcPts val="1134"/>
              </a:spcBef>
              <a:buClr>
                <a:srgbClr val="000000"/>
              </a:buClr>
              <a:buSzPct val="75000"/>
              <a:buFont typeface="Symbol" charset="2"/>
              <a:buChar char=""/>
            </a:pPr>
            <a:r>
              <a:rPr b="0" lang="en-AU" sz="2800" spc="-1" strike="noStrike">
                <a:latin typeface="Arial"/>
              </a:rPr>
              <a:t>Second Outline Level</a:t>
            </a:r>
            <a:endParaRPr b="0" lang="en-AU" sz="2800" spc="-1" strike="noStrike">
              <a:latin typeface="Arial"/>
            </a:endParaRPr>
          </a:p>
          <a:p>
            <a:pPr lvl="2" marL="1296000" indent="-288000">
              <a:spcBef>
                <a:spcPts val="850"/>
              </a:spcBef>
              <a:buClr>
                <a:srgbClr val="000000"/>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000000"/>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000000"/>
              </a:buClr>
              <a:buSzPct val="45000"/>
              <a:buFont typeface="Wingdings" charset="2"/>
              <a:buChar char=""/>
            </a:pPr>
            <a:r>
              <a:rPr b="0" lang="en-AU" sz="2000" spc="-1" strike="noStrike">
                <a:latin typeface="Arial"/>
              </a:rPr>
              <a:t>Fifth Outline Level</a:t>
            </a:r>
            <a:endParaRPr b="0" lang="en-AU" sz="2000" spc="-1" strike="noStrike">
              <a:latin typeface="Arial"/>
            </a:endParaRPr>
          </a:p>
          <a:p>
            <a:pPr lvl="5" marL="2592000" indent="-216000">
              <a:spcBef>
                <a:spcPts val="283"/>
              </a:spcBef>
              <a:buClr>
                <a:srgbClr val="000000"/>
              </a:buClr>
              <a:buSzPct val="45000"/>
              <a:buFont typeface="Wingdings" charset="2"/>
              <a:buChar char=""/>
            </a:pPr>
            <a:r>
              <a:rPr b="0" lang="en-AU" sz="2000" spc="-1" strike="noStrike">
                <a:latin typeface="Arial"/>
              </a:rPr>
              <a:t>Sixth Outline Level</a:t>
            </a:r>
            <a:endParaRPr b="0" lang="en-AU" sz="2000" spc="-1" strike="noStrike">
              <a:latin typeface="Arial"/>
            </a:endParaRPr>
          </a:p>
          <a:p>
            <a:pPr lvl="6" marL="3024000" indent="-216000">
              <a:spcBef>
                <a:spcPts val="283"/>
              </a:spcBef>
              <a:buClr>
                <a:srgbClr val="000000"/>
              </a:buClr>
              <a:buSzPct val="45000"/>
              <a:buFont typeface="Wingdings" charset="2"/>
              <a:buChar char=""/>
            </a:pPr>
            <a:r>
              <a:rPr b="0" lang="en-AU" sz="2000" spc="-1" strike="noStrike">
                <a:latin typeface="Arial"/>
              </a:rPr>
              <a:t>Seventh Outline 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3.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3.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3.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3.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3.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13.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3.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13.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3.xml"/><Relationship Id="rId4"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 Id="rId3" Type="http://schemas.openxmlformats.org/officeDocument/2006/relationships/slideLayout" Target="../slideLayouts/slideLayout13.xml"/><Relationship Id="rId4"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13.xml"/><Relationship Id="rId3"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13.xml"/><Relationship Id="rId3"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13.xml"/><Relationship Id="rId3"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3.xml"/><Relationship Id="rId3"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slideLayout" Target="../slideLayouts/slideLayout13.xml"/><Relationship Id="rId3"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Relationship Id="rId4"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Relationship Id="rId4"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3.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TextShape 1"/>
          <p:cNvSpPr txBox="1"/>
          <p:nvPr/>
        </p:nvSpPr>
        <p:spPr>
          <a:xfrm>
            <a:off x="504000" y="225720"/>
            <a:ext cx="9070920" cy="946800"/>
          </a:xfrm>
          <a:prstGeom prst="rect">
            <a:avLst/>
          </a:prstGeom>
          <a:noFill/>
          <a:ln>
            <a:noFill/>
          </a:ln>
        </p:spPr>
        <p:txBody>
          <a:bodyPr lIns="0" rIns="0" tIns="0" bIns="0" anchor="ctr">
            <a:spAutoFit/>
          </a:bodyPr>
          <a:p>
            <a:pPr algn="ctr"/>
            <a:r>
              <a:rPr b="0" lang="en-AU" sz="4400" spc="-1" strike="noStrike">
                <a:latin typeface="Arial"/>
              </a:rPr>
              <a:t>Global Warming or Cooling?</a:t>
            </a:r>
            <a:endParaRPr b="0" lang="en-AU" sz="4400" spc="-1" strike="noStrike">
              <a:latin typeface="Arial"/>
            </a:endParaRPr>
          </a:p>
        </p:txBody>
      </p:sp>
      <p:sp>
        <p:nvSpPr>
          <p:cNvPr id="83" name="TextShape 2"/>
          <p:cNvSpPr txBox="1"/>
          <p:nvPr/>
        </p:nvSpPr>
        <p:spPr>
          <a:xfrm>
            <a:off x="806400" y="1559520"/>
            <a:ext cx="3141000" cy="1114200"/>
          </a:xfrm>
          <a:prstGeom prst="rect">
            <a:avLst/>
          </a:prstGeom>
          <a:noFill/>
          <a:ln>
            <a:noFill/>
          </a:ln>
        </p:spPr>
        <p:txBody>
          <a:bodyPr lIns="90000" rIns="90000" tIns="45000" bIns="45000">
            <a:spAutoFit/>
          </a:bodyPr>
          <a:p>
            <a:r>
              <a:rPr b="0" lang="en-AU" sz="1800" spc="-1" strike="noStrike">
                <a:latin typeface="Arial"/>
              </a:rPr>
              <a:t>Facts about the temperature trend of the earth's atmosphere and other related matters of concern.</a:t>
            </a:r>
            <a:endParaRPr b="0" lang="en-AU" sz="1800" spc="-1" strike="noStrike">
              <a:latin typeface="Arial"/>
            </a:endParaRPr>
          </a:p>
        </p:txBody>
      </p:sp>
      <p:pic>
        <p:nvPicPr>
          <p:cNvPr id="84" name="" descr=""/>
          <p:cNvPicPr/>
          <p:nvPr/>
        </p:nvPicPr>
        <p:blipFill>
          <a:blip r:embed="rId1"/>
          <a:stretch/>
        </p:blipFill>
        <p:spPr>
          <a:xfrm>
            <a:off x="5186160" y="1337040"/>
            <a:ext cx="3238200" cy="4019040"/>
          </a:xfrm>
          <a:prstGeom prst="rect">
            <a:avLst/>
          </a:prstGeom>
          <a:ln>
            <a:noFill/>
          </a:ln>
        </p:spPr>
      </p:pic>
      <p:sp>
        <p:nvSpPr>
          <p:cNvPr id="85" name="TextShape 3"/>
          <p:cNvSpPr txBox="1"/>
          <p:nvPr/>
        </p:nvSpPr>
        <p:spPr>
          <a:xfrm>
            <a:off x="248760" y="3012120"/>
            <a:ext cx="4937400" cy="2486520"/>
          </a:xfrm>
          <a:prstGeom prst="rect">
            <a:avLst/>
          </a:prstGeom>
          <a:noFill/>
          <a:ln>
            <a:noFill/>
          </a:ln>
        </p:spPr>
        <p:txBody>
          <a:bodyPr lIns="90000" rIns="90000" tIns="45000" bIns="45000">
            <a:spAutoFit/>
          </a:bodyPr>
          <a:p>
            <a:r>
              <a:rPr b="0" lang="en-AU" sz="1300" spc="-1" strike="noStrike">
                <a:latin typeface="Arial"/>
              </a:rPr>
              <a:t>By: Kevin A. Loughrey LtCol(Ret'd)  </a:t>
            </a:r>
            <a:endParaRPr b="0" lang="en-AU" sz="1300" spc="-1" strike="noStrike">
              <a:latin typeface="Arial"/>
            </a:endParaRPr>
          </a:p>
          <a:p>
            <a:r>
              <a:rPr b="0" lang="en-AU" sz="1300" spc="-1" strike="noStrike">
                <a:latin typeface="Arial"/>
              </a:rPr>
              <a:t>                                    </a:t>
            </a:r>
            <a:r>
              <a:rPr b="0" lang="en-AU" sz="1300" spc="-1" strike="noStrike">
                <a:latin typeface="Arial"/>
              </a:rPr>
              <a:t>BE Mech (hons), psc, jssc</a:t>
            </a:r>
            <a:endParaRPr b="0" lang="en-AU" sz="1300" spc="-1" strike="noStrike">
              <a:latin typeface="Arial"/>
            </a:endParaRPr>
          </a:p>
          <a:p>
            <a:endParaRPr b="0" lang="en-AU" sz="1300" spc="-1" strike="noStrike">
              <a:latin typeface="Arial"/>
            </a:endParaRPr>
          </a:p>
          <a:p>
            <a:r>
              <a:rPr b="0" lang="en-AU" sz="1300" spc="-1" strike="noStrike">
                <a:latin typeface="Arial"/>
              </a:rPr>
              <a:t>Credit to Mr Tony Heller BSc Geology, Arizona State University</a:t>
            </a:r>
            <a:endParaRPr b="0" lang="en-AU" sz="1300" spc="-1" strike="noStrike">
              <a:latin typeface="Arial"/>
            </a:endParaRPr>
          </a:p>
          <a:p>
            <a:r>
              <a:rPr b="0" lang="en-AU" sz="1300" spc="-1" strike="noStrike">
                <a:latin typeface="Arial"/>
              </a:rPr>
              <a:t>Masters Electrical Engineering, Rice University</a:t>
            </a:r>
            <a:endParaRPr b="0" lang="en-AU" sz="1300" spc="-1" strike="noStrike">
              <a:latin typeface="Arial"/>
            </a:endParaRPr>
          </a:p>
          <a:p>
            <a:r>
              <a:rPr b="0" lang="en-AU" sz="1300" spc="-1" strike="noStrike">
                <a:latin typeface="Arial"/>
              </a:rPr>
              <a:t>Northern Arizona University Computer Science</a:t>
            </a:r>
            <a:endParaRPr b="0" lang="en-AU" sz="1300" spc="-1" strike="noStrike">
              <a:latin typeface="Arial"/>
            </a:endParaRPr>
          </a:p>
          <a:p>
            <a:r>
              <a:rPr b="0" lang="en-AU" sz="1300" spc="-1" strike="noStrike">
                <a:latin typeface="Arial"/>
              </a:rPr>
              <a:t>Colorado State University Computer Science</a:t>
            </a:r>
            <a:endParaRPr b="0" lang="en-AU" sz="1300" spc="-1" strike="noStrike">
              <a:latin typeface="Arial"/>
            </a:endParaRPr>
          </a:p>
          <a:p>
            <a:r>
              <a:rPr b="0" lang="en-AU" sz="1300" spc="-1" strike="noStrike">
                <a:latin typeface="Arial"/>
              </a:rPr>
              <a:t>University of New Mexico Geochemistry</a:t>
            </a:r>
            <a:endParaRPr b="0" lang="en-AU" sz="1300" spc="-1" strike="noStrike">
              <a:latin typeface="Arial"/>
            </a:endParaRPr>
          </a:p>
          <a:p>
            <a:endParaRPr b="0" lang="en-AU" sz="1300" spc="-1" strike="noStrike">
              <a:latin typeface="Arial"/>
            </a:endParaRPr>
          </a:p>
          <a:p>
            <a:r>
              <a:rPr b="0" lang="en-AU" sz="1300" spc="-1" strike="noStrike">
                <a:latin typeface="Arial"/>
              </a:rPr>
              <a:t>Dated: 13 April 2021</a:t>
            </a:r>
            <a:endParaRPr b="0" lang="en-AU" sz="1300" spc="-1" strike="noStrike">
              <a:latin typeface="Arial"/>
            </a:endParaRPr>
          </a:p>
          <a:p>
            <a:endParaRPr b="0" lang="en-AU" sz="13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5" name="" descr=""/>
          <p:cNvPicPr/>
          <p:nvPr/>
        </p:nvPicPr>
        <p:blipFill>
          <a:blip r:embed="rId1"/>
          <a:stretch/>
        </p:blipFill>
        <p:spPr>
          <a:xfrm>
            <a:off x="854640" y="1377360"/>
            <a:ext cx="8916480" cy="3513960"/>
          </a:xfrm>
          <a:prstGeom prst="rect">
            <a:avLst/>
          </a:prstGeom>
          <a:ln>
            <a:noFill/>
          </a:ln>
        </p:spPr>
      </p:pic>
      <p:sp>
        <p:nvSpPr>
          <p:cNvPr id="116" name="CustomShape 1"/>
          <p:cNvSpPr/>
          <p:nvPr/>
        </p:nvSpPr>
        <p:spPr>
          <a:xfrm>
            <a:off x="504000" y="547560"/>
            <a:ext cx="9070920" cy="3052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Weather Balloon&amp;Satellite and Surface Data 1958-1995</a:t>
            </a:r>
            <a:endParaRPr b="0" lang="en-AU" sz="2000" spc="-1" strike="noStrike">
              <a:latin typeface="Arial"/>
            </a:endParaRPr>
          </a:p>
        </p:txBody>
      </p:sp>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7" name="" descr=""/>
          <p:cNvPicPr/>
          <p:nvPr/>
        </p:nvPicPr>
        <p:blipFill>
          <a:blip r:embed="rId1"/>
          <a:stretch/>
        </p:blipFill>
        <p:spPr>
          <a:xfrm>
            <a:off x="2042280" y="1264680"/>
            <a:ext cx="4977000" cy="3695400"/>
          </a:xfrm>
          <a:prstGeom prst="rect">
            <a:avLst/>
          </a:prstGeom>
          <a:ln>
            <a:noFill/>
          </a:ln>
        </p:spPr>
      </p:pic>
      <p:sp>
        <p:nvSpPr>
          <p:cNvPr id="118" name="CustomShape 1"/>
          <p:cNvSpPr/>
          <p:nvPr/>
        </p:nvSpPr>
        <p:spPr>
          <a:xfrm>
            <a:off x="504000" y="547560"/>
            <a:ext cx="9070920" cy="3052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Raw RSS (Remote Sensing Systems) Satellite Data 2000-2016</a:t>
            </a:r>
            <a:endParaRPr b="0" lang="en-AU" sz="2000" spc="-1" strike="noStrike">
              <a:latin typeface="Arial"/>
            </a:endParaRPr>
          </a:p>
        </p:txBody>
      </p:sp>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9" name="" descr=""/>
          <p:cNvPicPr/>
          <p:nvPr/>
        </p:nvPicPr>
        <p:blipFill>
          <a:blip r:embed="rId1"/>
          <a:stretch/>
        </p:blipFill>
        <p:spPr>
          <a:xfrm>
            <a:off x="1069200" y="1742040"/>
            <a:ext cx="8219520" cy="1952640"/>
          </a:xfrm>
          <a:prstGeom prst="rect">
            <a:avLst/>
          </a:prstGeom>
          <a:ln>
            <a:noFill/>
          </a:ln>
        </p:spPr>
      </p:pic>
      <p:sp>
        <p:nvSpPr>
          <p:cNvPr id="120" name="CustomShape 1"/>
          <p:cNvSpPr/>
          <p:nvPr/>
        </p:nvSpPr>
        <p:spPr>
          <a:xfrm>
            <a:off x="504000" y="547560"/>
            <a:ext cx="9070920" cy="3052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a:t>
            </a:r>
            <a:r>
              <a:rPr b="1" lang="en-AU" sz="2000" spc="-1" strike="noStrike">
                <a:solidFill>
                  <a:srgbClr val="000000"/>
                </a:solidFill>
                <a:latin typeface="Arial"/>
                <a:ea typeface="DejaVu Sans"/>
              </a:rPr>
              <a:t>Climategate” emails showed scientists were forging data</a:t>
            </a:r>
            <a:endParaRPr b="0" lang="en-AU" sz="2000" spc="-1" strike="noStrike">
              <a:latin typeface="Arial"/>
            </a:endParaRPr>
          </a:p>
        </p:txBody>
      </p:sp>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1" name="" descr=""/>
          <p:cNvPicPr/>
          <p:nvPr/>
        </p:nvPicPr>
        <p:blipFill>
          <a:blip r:embed="rId1"/>
          <a:stretch/>
        </p:blipFill>
        <p:spPr>
          <a:xfrm>
            <a:off x="2305800" y="1561680"/>
            <a:ext cx="4897440" cy="3650400"/>
          </a:xfrm>
          <a:prstGeom prst="rect">
            <a:avLst/>
          </a:prstGeom>
          <a:ln>
            <a:noFill/>
          </a:ln>
        </p:spPr>
      </p:pic>
      <p:sp>
        <p:nvSpPr>
          <p:cNvPr id="122" name="CustomShape 1"/>
          <p:cNvSpPr/>
          <p:nvPr/>
        </p:nvSpPr>
        <p:spPr>
          <a:xfrm>
            <a:off x="504000" y="547560"/>
            <a:ext cx="9070920" cy="3052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Fraudulent changing of raw data to show warming</a:t>
            </a:r>
            <a:endParaRPr b="0" lang="en-AU" sz="2000" spc="-1" strike="noStrike">
              <a:latin typeface="Arial"/>
            </a:endParaRPr>
          </a:p>
        </p:txBody>
      </p:sp>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3" name="" descr=""/>
          <p:cNvPicPr/>
          <p:nvPr/>
        </p:nvPicPr>
        <p:blipFill>
          <a:blip r:embed="rId1"/>
          <a:stretch/>
        </p:blipFill>
        <p:spPr>
          <a:xfrm>
            <a:off x="2170440" y="1330920"/>
            <a:ext cx="4951800" cy="3735360"/>
          </a:xfrm>
          <a:prstGeom prst="rect">
            <a:avLst/>
          </a:prstGeom>
          <a:ln>
            <a:noFill/>
          </a:ln>
        </p:spPr>
      </p:pic>
      <p:sp>
        <p:nvSpPr>
          <p:cNvPr id="124" name="CustomShape 1"/>
          <p:cNvSpPr/>
          <p:nvPr/>
        </p:nvSpPr>
        <p:spPr>
          <a:xfrm>
            <a:off x="504000" y="549000"/>
            <a:ext cx="9070920" cy="3052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This RSS unadjusted data shows the effect of El Ninos</a:t>
            </a:r>
            <a:endParaRPr b="0" lang="en-AU" sz="2000" spc="-1" strike="noStrike">
              <a:latin typeface="Arial"/>
            </a:endParaRPr>
          </a:p>
        </p:txBody>
      </p:sp>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 descr=""/>
          <p:cNvPicPr/>
          <p:nvPr/>
        </p:nvPicPr>
        <p:blipFill>
          <a:blip r:embed="rId1"/>
          <a:stretch/>
        </p:blipFill>
        <p:spPr>
          <a:xfrm>
            <a:off x="1942920" y="1496520"/>
            <a:ext cx="5565600" cy="3818520"/>
          </a:xfrm>
          <a:prstGeom prst="rect">
            <a:avLst/>
          </a:prstGeom>
          <a:ln>
            <a:noFill/>
          </a:ln>
        </p:spPr>
      </p:pic>
      <p:sp>
        <p:nvSpPr>
          <p:cNvPr id="126" name="CustomShape 1"/>
          <p:cNvSpPr/>
          <p:nvPr/>
        </p:nvSpPr>
        <p:spPr>
          <a:xfrm>
            <a:off x="504000" y="550440"/>
            <a:ext cx="9070920" cy="3052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This is a graph presented by Carl Mears in 2016</a:t>
            </a:r>
            <a:endParaRPr b="0" lang="en-AU" sz="2000" spc="-1" strike="noStrike">
              <a:latin typeface="Arial"/>
            </a:endParaRPr>
          </a:p>
        </p:txBody>
      </p:sp>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7" name="" descr=""/>
          <p:cNvPicPr/>
          <p:nvPr/>
        </p:nvPicPr>
        <p:blipFill>
          <a:blip r:embed="rId1"/>
          <a:stretch/>
        </p:blipFill>
        <p:spPr>
          <a:xfrm>
            <a:off x="2061720" y="1553760"/>
            <a:ext cx="4974480" cy="3426480"/>
          </a:xfrm>
          <a:prstGeom prst="rect">
            <a:avLst/>
          </a:prstGeom>
          <a:ln>
            <a:noFill/>
          </a:ln>
        </p:spPr>
      </p:pic>
      <p:sp>
        <p:nvSpPr>
          <p:cNvPr id="128" name="CustomShape 1"/>
          <p:cNvSpPr/>
          <p:nvPr/>
        </p:nvSpPr>
        <p:spPr>
          <a:xfrm>
            <a:off x="504000" y="551880"/>
            <a:ext cx="9070920" cy="3052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This is a graph altered by Carl Mears in 2016</a:t>
            </a:r>
            <a:endParaRPr b="0" lang="en-AU" sz="20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9" name="" descr=""/>
          <p:cNvPicPr/>
          <p:nvPr/>
        </p:nvPicPr>
        <p:blipFill>
          <a:blip r:embed="rId1"/>
          <a:stretch/>
        </p:blipFill>
        <p:spPr>
          <a:xfrm>
            <a:off x="1824840" y="1625040"/>
            <a:ext cx="6026400" cy="2975040"/>
          </a:xfrm>
          <a:prstGeom prst="rect">
            <a:avLst/>
          </a:prstGeom>
          <a:ln>
            <a:noFill/>
          </a:ln>
        </p:spPr>
      </p:pic>
      <p:sp>
        <p:nvSpPr>
          <p:cNvPr id="130" name="CustomShape 1"/>
          <p:cNvSpPr/>
          <p:nvPr/>
        </p:nvSpPr>
        <p:spPr>
          <a:xfrm>
            <a:off x="504000" y="553320"/>
            <a:ext cx="9070920" cy="3052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Changed wording to accord with changed method of presentation</a:t>
            </a:r>
            <a:endParaRPr b="0" lang="en-AU" sz="20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1" name="" descr=""/>
          <p:cNvPicPr/>
          <p:nvPr/>
        </p:nvPicPr>
        <p:blipFill>
          <a:blip r:embed="rId1"/>
          <a:stretch/>
        </p:blipFill>
        <p:spPr>
          <a:xfrm>
            <a:off x="2577960" y="1256040"/>
            <a:ext cx="5042160" cy="4067640"/>
          </a:xfrm>
          <a:prstGeom prst="rect">
            <a:avLst/>
          </a:prstGeom>
          <a:ln>
            <a:noFill/>
          </a:ln>
        </p:spPr>
      </p:pic>
      <p:sp>
        <p:nvSpPr>
          <p:cNvPr id="132" name="CustomShape 1"/>
          <p:cNvSpPr/>
          <p:nvPr/>
        </p:nvSpPr>
        <p:spPr>
          <a:xfrm>
            <a:off x="504000" y="554760"/>
            <a:ext cx="9070920" cy="3052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Measured Average Ground Temperatures in US</a:t>
            </a:r>
            <a:endParaRPr b="0" lang="en-AU" sz="20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CustomShape 1"/>
          <p:cNvSpPr/>
          <p:nvPr/>
        </p:nvSpPr>
        <p:spPr>
          <a:xfrm>
            <a:off x="504000" y="554760"/>
            <a:ext cx="9070920" cy="3052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Reported (after “adjustment”) Average Ground Temperatures in US</a:t>
            </a:r>
            <a:endParaRPr b="0" lang="en-AU" sz="2000" spc="-1" strike="noStrike">
              <a:latin typeface="Arial"/>
            </a:endParaRPr>
          </a:p>
        </p:txBody>
      </p:sp>
      <p:pic>
        <p:nvPicPr>
          <p:cNvPr id="134" name="" descr=""/>
          <p:cNvPicPr/>
          <p:nvPr/>
        </p:nvPicPr>
        <p:blipFill>
          <a:blip r:embed="rId1"/>
          <a:stretch/>
        </p:blipFill>
        <p:spPr>
          <a:xfrm>
            <a:off x="2241720" y="1180440"/>
            <a:ext cx="5292360" cy="418608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6" name="" descr=""/>
          <p:cNvPicPr/>
          <p:nvPr/>
        </p:nvPicPr>
        <p:blipFill>
          <a:blip r:embed="rId1"/>
          <a:stretch/>
        </p:blipFill>
        <p:spPr>
          <a:xfrm>
            <a:off x="520920" y="889200"/>
            <a:ext cx="4678560" cy="4278960"/>
          </a:xfrm>
          <a:prstGeom prst="rect">
            <a:avLst/>
          </a:prstGeom>
          <a:ln>
            <a:noFill/>
          </a:ln>
        </p:spPr>
      </p:pic>
      <p:sp>
        <p:nvSpPr>
          <p:cNvPr id="87" name="CustomShape 1"/>
          <p:cNvSpPr/>
          <p:nvPr/>
        </p:nvSpPr>
        <p:spPr>
          <a:xfrm>
            <a:off x="504000" y="354600"/>
            <a:ext cx="9070920" cy="3052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Unadjusted Data</a:t>
            </a:r>
            <a:r>
              <a:rPr b="0" lang="en-AU" sz="2000" spc="-1" strike="noStrike">
                <a:solidFill>
                  <a:srgbClr val="000000"/>
                </a:solidFill>
                <a:latin typeface="Arial"/>
                <a:ea typeface="DejaVu Sans"/>
              </a:rPr>
              <a:t> - US Climatology Network (1910 - 2018)</a:t>
            </a:r>
            <a:endParaRPr b="0" lang="en-AU" sz="2000" spc="-1" strike="noStrike">
              <a:latin typeface="Arial"/>
            </a:endParaRPr>
          </a:p>
        </p:txBody>
      </p:sp>
      <p:sp>
        <p:nvSpPr>
          <p:cNvPr id="88" name="TextShape 2"/>
          <p:cNvSpPr txBox="1"/>
          <p:nvPr/>
        </p:nvSpPr>
        <p:spPr>
          <a:xfrm>
            <a:off x="5775120" y="4471200"/>
            <a:ext cx="3243600" cy="657000"/>
          </a:xfrm>
          <a:prstGeom prst="rect">
            <a:avLst/>
          </a:prstGeom>
          <a:noFill/>
          <a:ln>
            <a:noFill/>
          </a:ln>
        </p:spPr>
        <p:txBody>
          <a:bodyPr lIns="90000" rIns="90000" tIns="45000" bIns="45000">
            <a:spAutoFit/>
          </a:bodyPr>
          <a:p>
            <a:pPr algn="ctr"/>
            <a:r>
              <a:rPr b="0" lang="en-AU" sz="2000" spc="-1" strike="noStrike">
                <a:solidFill>
                  <a:srgbClr val="000000"/>
                </a:solidFill>
                <a:latin typeface="Arial"/>
                <a:ea typeface="DejaVu Sans"/>
              </a:rPr>
              <a:t>Average trend downwards</a:t>
            </a:r>
            <a:endParaRPr b="0" lang="en-AU" sz="2000" spc="-1" strike="noStrike">
              <a:latin typeface="Arial"/>
            </a:endParaRPr>
          </a:p>
          <a:p>
            <a:pPr algn="ctr"/>
            <a:r>
              <a:rPr b="0" lang="en-AU" sz="2000" spc="-1" strike="noStrike">
                <a:solidFill>
                  <a:srgbClr val="000000"/>
                </a:solidFill>
                <a:latin typeface="Arial"/>
                <a:ea typeface="DejaVu Sans"/>
              </a:rPr>
              <a:t>for 108 years</a:t>
            </a:r>
            <a:endParaRPr b="0" lang="en-AU" sz="2000" spc="-1" strike="noStrike">
              <a:latin typeface="Arial"/>
            </a:endParaRPr>
          </a:p>
        </p:txBody>
      </p:sp>
      <p:pic>
        <p:nvPicPr>
          <p:cNvPr id="89" name="" descr=""/>
          <p:cNvPicPr/>
          <p:nvPr/>
        </p:nvPicPr>
        <p:blipFill>
          <a:blip r:embed="rId2"/>
          <a:stretch/>
        </p:blipFill>
        <p:spPr>
          <a:xfrm>
            <a:off x="5465520" y="1380960"/>
            <a:ext cx="3809520" cy="295236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CustomShape 1"/>
          <p:cNvSpPr/>
          <p:nvPr/>
        </p:nvSpPr>
        <p:spPr>
          <a:xfrm>
            <a:off x="504000" y="546120"/>
            <a:ext cx="9070920" cy="3052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The future looks a lot cooler!</a:t>
            </a:r>
            <a:endParaRPr b="0" lang="en-AU" sz="2000" spc="-1" strike="noStrike">
              <a:latin typeface="Arial"/>
            </a:endParaRPr>
          </a:p>
        </p:txBody>
      </p:sp>
      <p:pic>
        <p:nvPicPr>
          <p:cNvPr id="136" name="" descr=""/>
          <p:cNvPicPr/>
          <p:nvPr/>
        </p:nvPicPr>
        <p:blipFill>
          <a:blip r:embed="rId1"/>
          <a:stretch/>
        </p:blipFill>
        <p:spPr>
          <a:xfrm>
            <a:off x="3157920" y="1482120"/>
            <a:ext cx="3809520" cy="2733480"/>
          </a:xfrm>
          <a:prstGeom prst="rect">
            <a:avLst/>
          </a:prstGeom>
          <a:ln>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CustomShape 1"/>
          <p:cNvSpPr/>
          <p:nvPr/>
        </p:nvSpPr>
        <p:spPr>
          <a:xfrm>
            <a:off x="504000" y="393840"/>
            <a:ext cx="9070920" cy="61020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Northern Hemisphere Snow Extent (1967-2020)</a:t>
            </a:r>
            <a:br/>
            <a:r>
              <a:rPr b="1" lang="en-AU" sz="2000" spc="-1" strike="noStrike">
                <a:solidFill>
                  <a:srgbClr val="000000"/>
                </a:solidFill>
                <a:latin typeface="Arial"/>
                <a:ea typeface="DejaVu Sans"/>
              </a:rPr>
              <a:t>has been increasing </a:t>
            </a:r>
            <a:endParaRPr b="0" lang="en-AU" sz="2000" spc="-1" strike="noStrike">
              <a:latin typeface="Arial"/>
            </a:endParaRPr>
          </a:p>
        </p:txBody>
      </p:sp>
      <p:pic>
        <p:nvPicPr>
          <p:cNvPr id="138" name="" descr=""/>
          <p:cNvPicPr/>
          <p:nvPr/>
        </p:nvPicPr>
        <p:blipFill>
          <a:blip r:embed="rId1"/>
          <a:stretch/>
        </p:blipFill>
        <p:spPr>
          <a:xfrm>
            <a:off x="2857680" y="1490400"/>
            <a:ext cx="4408920" cy="3351600"/>
          </a:xfrm>
          <a:prstGeom prst="rect">
            <a:avLst/>
          </a:prstGeom>
          <a:ln>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CustomShape 1"/>
          <p:cNvSpPr/>
          <p:nvPr/>
        </p:nvSpPr>
        <p:spPr>
          <a:xfrm>
            <a:off x="504000" y="546120"/>
            <a:ext cx="9070920" cy="3052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The Sun has gone Blank</a:t>
            </a:r>
            <a:endParaRPr b="0" lang="en-AU" sz="2000" spc="-1" strike="noStrike">
              <a:latin typeface="Arial"/>
            </a:endParaRPr>
          </a:p>
        </p:txBody>
      </p:sp>
      <p:pic>
        <p:nvPicPr>
          <p:cNvPr id="140" name="" descr=""/>
          <p:cNvPicPr/>
          <p:nvPr/>
        </p:nvPicPr>
        <p:blipFill>
          <a:blip r:embed="rId1"/>
          <a:stretch/>
        </p:blipFill>
        <p:spPr>
          <a:xfrm>
            <a:off x="3157920" y="1748880"/>
            <a:ext cx="3809520" cy="2199960"/>
          </a:xfrm>
          <a:prstGeom prst="rect">
            <a:avLst/>
          </a:prstGeom>
          <a:ln>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1"/>
          <p:cNvSpPr/>
          <p:nvPr/>
        </p:nvSpPr>
        <p:spPr>
          <a:xfrm>
            <a:off x="504000" y="546120"/>
            <a:ext cx="9070920" cy="3052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Sun's strength is decreasing and will continue to do so</a:t>
            </a:r>
            <a:endParaRPr b="0" lang="en-AU" sz="2000" spc="-1" strike="noStrike">
              <a:latin typeface="Arial"/>
            </a:endParaRPr>
          </a:p>
        </p:txBody>
      </p:sp>
      <p:pic>
        <p:nvPicPr>
          <p:cNvPr id="142" name="" descr=""/>
          <p:cNvPicPr/>
          <p:nvPr/>
        </p:nvPicPr>
        <p:blipFill>
          <a:blip r:embed="rId1"/>
          <a:stretch/>
        </p:blipFill>
        <p:spPr>
          <a:xfrm>
            <a:off x="2231280" y="1641240"/>
            <a:ext cx="5337000" cy="2734920"/>
          </a:xfrm>
          <a:prstGeom prst="rect">
            <a:avLst/>
          </a:prstGeom>
          <a:ln>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CustomShape 1"/>
          <p:cNvSpPr/>
          <p:nvPr/>
        </p:nvSpPr>
        <p:spPr>
          <a:xfrm>
            <a:off x="504000" y="393480"/>
            <a:ext cx="9070920" cy="61056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latin typeface="Arial"/>
              </a:rPr>
              <a:t>$1.3 Trillion Government Debt</a:t>
            </a:r>
            <a:br/>
            <a:r>
              <a:rPr b="1" lang="en-AU" sz="2000" spc="-1" strike="noStrike">
                <a:latin typeface="Arial"/>
              </a:rPr>
              <a:t>wasting huge amounts of money &amp; crippling industry.</a:t>
            </a:r>
            <a:endParaRPr b="0" lang="en-AU" sz="2000" spc="-1" strike="noStrike">
              <a:latin typeface="Arial"/>
            </a:endParaRPr>
          </a:p>
        </p:txBody>
      </p:sp>
      <p:sp>
        <p:nvSpPr>
          <p:cNvPr id="144" name="CustomShape 2"/>
          <p:cNvSpPr/>
          <p:nvPr/>
        </p:nvSpPr>
        <p:spPr>
          <a:xfrm>
            <a:off x="5174280" y="1625400"/>
            <a:ext cx="4671720" cy="1187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AU" sz="1800" spc="-1" strike="noStrike">
                <a:latin typeface="Arial"/>
                <a:ea typeface="DejaVu Sans"/>
              </a:rPr>
              <a:t>There is </a:t>
            </a:r>
            <a:r>
              <a:rPr b="0" lang="en-AU" sz="1800" spc="-1" strike="noStrike">
                <a:solidFill>
                  <a:srgbClr val="ff0000"/>
                </a:solidFill>
                <a:latin typeface="Arial"/>
                <a:ea typeface="DejaVu Sans"/>
              </a:rPr>
              <a:t>a cost of </a:t>
            </a:r>
            <a:r>
              <a:rPr b="1" lang="en-AU" sz="1800" spc="-1" strike="noStrike">
                <a:solidFill>
                  <a:srgbClr val="ff0000"/>
                </a:solidFill>
                <a:latin typeface="Arial"/>
                <a:ea typeface="DejaVu Sans"/>
              </a:rPr>
              <a:t>$14 billion per year</a:t>
            </a:r>
            <a:r>
              <a:rPr b="0" lang="en-AU" sz="1800" spc="-1" strike="noStrike">
                <a:solidFill>
                  <a:srgbClr val="ff0000"/>
                </a:solidFill>
                <a:latin typeface="Arial"/>
                <a:ea typeface="DejaVu Sans"/>
              </a:rPr>
              <a:t> </a:t>
            </a:r>
            <a:endParaRPr b="0" lang="en-AU" sz="1800" spc="-1" strike="noStrike">
              <a:latin typeface="Arial"/>
            </a:endParaRPr>
          </a:p>
          <a:p>
            <a:pPr>
              <a:lnSpc>
                <a:spcPct val="100000"/>
              </a:lnSpc>
            </a:pPr>
            <a:r>
              <a:rPr b="0" lang="en-AU" sz="1800" spc="-1" strike="noStrike">
                <a:solidFill>
                  <a:srgbClr val="ff0000"/>
                </a:solidFill>
                <a:latin typeface="Arial"/>
                <a:ea typeface="DejaVu Sans"/>
              </a:rPr>
              <a:t>incurred by consumers and</a:t>
            </a:r>
            <a:endParaRPr b="0" lang="en-AU" sz="1800" spc="-1" strike="noStrike">
              <a:latin typeface="Arial"/>
            </a:endParaRPr>
          </a:p>
          <a:p>
            <a:pPr>
              <a:lnSpc>
                <a:spcPct val="100000"/>
              </a:lnSpc>
            </a:pPr>
            <a:r>
              <a:rPr b="0" lang="en-AU" sz="1800" spc="-1" strike="noStrike">
                <a:solidFill>
                  <a:srgbClr val="ff0000"/>
                </a:solidFill>
                <a:latin typeface="Arial"/>
                <a:ea typeface="DejaVu Sans"/>
              </a:rPr>
              <a:t>taxpayers, or a </a:t>
            </a:r>
            <a:endParaRPr b="0" lang="en-AU" sz="1800" spc="-1" strike="noStrike">
              <a:latin typeface="Arial"/>
            </a:endParaRPr>
          </a:p>
          <a:p>
            <a:pPr>
              <a:lnSpc>
                <a:spcPct val="100000"/>
              </a:lnSpc>
            </a:pPr>
            <a:r>
              <a:rPr b="0" lang="en-AU" sz="1800" spc="-1" strike="noStrike">
                <a:solidFill>
                  <a:srgbClr val="ff0000"/>
                </a:solidFill>
                <a:latin typeface="Arial"/>
                <a:ea typeface="DejaVu Sans"/>
              </a:rPr>
              <a:t>total cost of </a:t>
            </a:r>
            <a:r>
              <a:rPr b="1" lang="en-AU" sz="1800" spc="-1" strike="noStrike">
                <a:solidFill>
                  <a:srgbClr val="ff0000"/>
                </a:solidFill>
                <a:latin typeface="Arial"/>
                <a:ea typeface="DejaVu Sans"/>
              </a:rPr>
              <a:t>$140 billion over 10 years</a:t>
            </a:r>
            <a:r>
              <a:rPr b="0" lang="en-AU" sz="1800" spc="-1" strike="noStrike">
                <a:solidFill>
                  <a:srgbClr val="ff0000"/>
                </a:solidFill>
                <a:latin typeface="Arial"/>
                <a:ea typeface="DejaVu Sans"/>
              </a:rPr>
              <a:t>.</a:t>
            </a:r>
            <a:endParaRPr b="0" lang="en-AU" sz="1800" spc="-1" strike="noStrike">
              <a:latin typeface="Arial"/>
            </a:endParaRPr>
          </a:p>
        </p:txBody>
      </p:sp>
      <p:sp>
        <p:nvSpPr>
          <p:cNvPr id="145" name="CustomShape 3"/>
          <p:cNvSpPr/>
          <p:nvPr/>
        </p:nvSpPr>
        <p:spPr>
          <a:xfrm>
            <a:off x="5250240" y="3025800"/>
            <a:ext cx="4173120" cy="9126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AU" sz="1800" spc="-1" strike="noStrike">
                <a:solidFill>
                  <a:srgbClr val="ff0000"/>
                </a:solidFill>
                <a:latin typeface="Arial"/>
              </a:rPr>
              <a:t>Already 10 coal fired baseload</a:t>
            </a:r>
            <a:endParaRPr b="0" lang="en-AU" sz="1800" spc="-1" strike="noStrike">
              <a:latin typeface="Arial"/>
            </a:endParaRPr>
          </a:p>
          <a:p>
            <a:pPr>
              <a:lnSpc>
                <a:spcPct val="100000"/>
              </a:lnSpc>
            </a:pPr>
            <a:r>
              <a:rPr b="0" lang="en-AU" sz="1800" spc="-1" strike="noStrike">
                <a:solidFill>
                  <a:srgbClr val="ff0000"/>
                </a:solidFill>
                <a:latin typeface="Arial"/>
              </a:rPr>
              <a:t>power stations have closed in Australia.</a:t>
            </a:r>
            <a:endParaRPr b="0" lang="en-AU" sz="1800" spc="-1" strike="noStrike">
              <a:latin typeface="Arial"/>
            </a:endParaRPr>
          </a:p>
        </p:txBody>
      </p:sp>
      <p:pic>
        <p:nvPicPr>
          <p:cNvPr id="146" name="" descr=""/>
          <p:cNvPicPr/>
          <p:nvPr/>
        </p:nvPicPr>
        <p:blipFill>
          <a:blip r:embed="rId1"/>
          <a:stretch/>
        </p:blipFill>
        <p:spPr>
          <a:xfrm>
            <a:off x="1675800" y="1080000"/>
            <a:ext cx="3238200" cy="4019040"/>
          </a:xfrm>
          <a:prstGeom prst="rect">
            <a:avLst/>
          </a:prstGeom>
          <a:ln>
            <a:noFill/>
          </a:ln>
        </p:spPr>
      </p:pic>
      <p:sp>
        <p:nvSpPr>
          <p:cNvPr id="147" name="CustomShape 4"/>
          <p:cNvSpPr/>
          <p:nvPr/>
        </p:nvSpPr>
        <p:spPr>
          <a:xfrm>
            <a:off x="5250240" y="4141800"/>
            <a:ext cx="4173120" cy="9126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AU" sz="1800" spc="-1" strike="noStrike">
                <a:solidFill>
                  <a:srgbClr val="ff0000"/>
                </a:solidFill>
                <a:latin typeface="Arial"/>
              </a:rPr>
              <a:t>With $140 billion, the Australian Taxpayer could have built </a:t>
            </a:r>
            <a:endParaRPr b="0" lang="en-AU" sz="1800" spc="-1" strike="noStrike">
              <a:latin typeface="Arial"/>
            </a:endParaRPr>
          </a:p>
          <a:p>
            <a:pPr>
              <a:lnSpc>
                <a:spcPct val="100000"/>
              </a:lnSpc>
            </a:pPr>
            <a:r>
              <a:rPr b="1" lang="en-AU" sz="1800" spc="-1" strike="noStrike">
                <a:solidFill>
                  <a:srgbClr val="ff0000"/>
                </a:solidFill>
                <a:latin typeface="Arial"/>
              </a:rPr>
              <a:t>70 coal fired power stations</a:t>
            </a:r>
            <a:r>
              <a:rPr b="0" lang="en-AU" sz="1800" spc="-1" strike="noStrike">
                <a:solidFill>
                  <a:srgbClr val="ff0000"/>
                </a:solidFill>
                <a:latin typeface="Arial"/>
              </a:rPr>
              <a:t>!</a:t>
            </a:r>
            <a:endParaRPr b="0" lang="en-AU" sz="18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8" name="" descr=""/>
          <p:cNvPicPr/>
          <p:nvPr/>
        </p:nvPicPr>
        <p:blipFill>
          <a:blip r:embed="rId1"/>
          <a:stretch/>
        </p:blipFill>
        <p:spPr>
          <a:xfrm>
            <a:off x="1845000" y="1030680"/>
            <a:ext cx="5706360" cy="4037400"/>
          </a:xfrm>
          <a:prstGeom prst="rect">
            <a:avLst/>
          </a:prstGeom>
          <a:ln>
            <a:noFill/>
          </a:ln>
        </p:spPr>
      </p:pic>
      <p:sp>
        <p:nvSpPr>
          <p:cNvPr id="149" name="CustomShape 1"/>
          <p:cNvSpPr/>
          <p:nvPr/>
        </p:nvSpPr>
        <p:spPr>
          <a:xfrm>
            <a:off x="504000" y="426240"/>
            <a:ext cx="9070920" cy="5479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AU" sz="1800" spc="-1" strike="noStrike">
                <a:solidFill>
                  <a:srgbClr val="000000"/>
                </a:solidFill>
                <a:latin typeface="Arial"/>
                <a:ea typeface="DejaVu Sans"/>
              </a:rPr>
              <a:t>Atmospheric Carbon Dioxide Concentration</a:t>
            </a:r>
            <a:endParaRPr b="0" lang="en-AU" sz="1800" spc="-1" strike="noStrike">
              <a:latin typeface="Arial"/>
            </a:endParaRPr>
          </a:p>
          <a:p>
            <a:pPr algn="ctr">
              <a:lnSpc>
                <a:spcPct val="100000"/>
              </a:lnSpc>
            </a:pPr>
            <a:r>
              <a:rPr b="0" lang="en-AU" sz="1800" spc="-1" strike="noStrike">
                <a:solidFill>
                  <a:srgbClr val="000000"/>
                </a:solidFill>
                <a:latin typeface="Arial"/>
                <a:ea typeface="DejaVu Sans"/>
              </a:rPr>
              <a:t>is not affected by policies or by the COVID 2020 shutdown of industry</a:t>
            </a:r>
            <a:endParaRPr b="0" lang="en-AU" sz="18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CustomShape 1"/>
          <p:cNvSpPr/>
          <p:nvPr/>
        </p:nvSpPr>
        <p:spPr>
          <a:xfrm>
            <a:off x="504000" y="290520"/>
            <a:ext cx="9070920" cy="8222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AU" sz="1800" spc="-1" strike="noStrike">
                <a:solidFill>
                  <a:srgbClr val="000000"/>
                </a:solidFill>
                <a:latin typeface="Arial"/>
                <a:ea typeface="DejaVu Sans"/>
              </a:rPr>
              <a:t>Atmospheric Carbon Dioxide Concentration</a:t>
            </a:r>
            <a:endParaRPr b="0" lang="en-AU" sz="1800" spc="-1" strike="noStrike">
              <a:latin typeface="Arial"/>
            </a:endParaRPr>
          </a:p>
          <a:p>
            <a:pPr algn="ctr">
              <a:lnSpc>
                <a:spcPct val="100000"/>
              </a:lnSpc>
            </a:pPr>
            <a:r>
              <a:rPr b="0" lang="en-AU" sz="1800" spc="-1" strike="noStrike">
                <a:solidFill>
                  <a:srgbClr val="000000"/>
                </a:solidFill>
                <a:latin typeface="Arial"/>
                <a:ea typeface="DejaVu Sans"/>
              </a:rPr>
              <a:t>is analogous to a queue.  CO2 Molecules arrive and molecules are processed.</a:t>
            </a:r>
            <a:endParaRPr b="0" lang="en-AU" sz="1800" spc="-1" strike="noStrike">
              <a:latin typeface="Arial"/>
            </a:endParaRPr>
          </a:p>
          <a:p>
            <a:pPr algn="ctr">
              <a:lnSpc>
                <a:spcPct val="100000"/>
              </a:lnSpc>
            </a:pPr>
            <a:r>
              <a:rPr b="0" lang="en-AU" sz="1800" spc="-1" strike="noStrike">
                <a:solidFill>
                  <a:srgbClr val="000000"/>
                </a:solidFill>
                <a:latin typeface="Arial"/>
                <a:ea typeface="DejaVu Sans"/>
              </a:rPr>
              <a:t>The rate of processing has grown by many times that of mankind's total emissions!</a:t>
            </a:r>
            <a:endParaRPr b="0" lang="en-AU" sz="1800" spc="-1" strike="noStrike">
              <a:latin typeface="Arial"/>
            </a:endParaRPr>
          </a:p>
        </p:txBody>
      </p:sp>
      <p:pic>
        <p:nvPicPr>
          <p:cNvPr id="151" name="" descr=""/>
          <p:cNvPicPr/>
          <p:nvPr/>
        </p:nvPicPr>
        <p:blipFill>
          <a:blip r:embed="rId1"/>
          <a:stretch/>
        </p:blipFill>
        <p:spPr>
          <a:xfrm>
            <a:off x="2068200" y="1197360"/>
            <a:ext cx="5465880" cy="3853440"/>
          </a:xfrm>
          <a:prstGeom prst="rect">
            <a:avLst/>
          </a:prstGeom>
          <a:ln>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CustomShape 1"/>
          <p:cNvSpPr/>
          <p:nvPr/>
        </p:nvSpPr>
        <p:spPr>
          <a:xfrm>
            <a:off x="504000" y="564120"/>
            <a:ext cx="9070920" cy="275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AU" sz="1800" spc="-1" strike="noStrike">
                <a:solidFill>
                  <a:srgbClr val="000000"/>
                </a:solidFill>
                <a:latin typeface="Arial"/>
                <a:ea typeface="DejaVu Sans"/>
              </a:rPr>
              <a:t>The effect of increased CO2 – Crop Yields</a:t>
            </a:r>
            <a:endParaRPr b="0" lang="en-AU" sz="1800" spc="-1" strike="noStrike">
              <a:latin typeface="Arial"/>
            </a:endParaRPr>
          </a:p>
        </p:txBody>
      </p:sp>
      <p:pic>
        <p:nvPicPr>
          <p:cNvPr id="153" name="" descr=""/>
          <p:cNvPicPr/>
          <p:nvPr/>
        </p:nvPicPr>
        <p:blipFill>
          <a:blip r:embed="rId1"/>
          <a:stretch/>
        </p:blipFill>
        <p:spPr>
          <a:xfrm>
            <a:off x="1758600" y="1065600"/>
            <a:ext cx="6505200" cy="4133520"/>
          </a:xfrm>
          <a:prstGeom prst="rect">
            <a:avLst/>
          </a:prstGeom>
          <a:ln>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CustomShape 1"/>
          <p:cNvSpPr/>
          <p:nvPr/>
        </p:nvSpPr>
        <p:spPr>
          <a:xfrm>
            <a:off x="504000" y="562680"/>
            <a:ext cx="9070920" cy="275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AU" sz="1800" spc="-1" strike="noStrike">
                <a:solidFill>
                  <a:srgbClr val="000000"/>
                </a:solidFill>
                <a:latin typeface="Arial"/>
                <a:ea typeface="DejaVu Sans"/>
              </a:rPr>
              <a:t>The Climate Crisis?</a:t>
            </a:r>
            <a:endParaRPr b="0" lang="en-AU" sz="1800" spc="-1" strike="noStrike">
              <a:latin typeface="Arial"/>
            </a:endParaRPr>
          </a:p>
        </p:txBody>
      </p:sp>
      <p:pic>
        <p:nvPicPr>
          <p:cNvPr id="155" name="" descr=""/>
          <p:cNvPicPr/>
          <p:nvPr/>
        </p:nvPicPr>
        <p:blipFill>
          <a:blip r:embed="rId1"/>
          <a:stretch/>
        </p:blipFill>
        <p:spPr>
          <a:xfrm>
            <a:off x="2438280" y="1066320"/>
            <a:ext cx="4683960" cy="3701160"/>
          </a:xfrm>
          <a:prstGeom prst="rect">
            <a:avLst/>
          </a:prstGeom>
          <a:ln>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CustomShape 1"/>
          <p:cNvSpPr/>
          <p:nvPr/>
        </p:nvSpPr>
        <p:spPr>
          <a:xfrm>
            <a:off x="504000" y="562680"/>
            <a:ext cx="9070920" cy="275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AU" sz="1800" spc="-1" strike="noStrike">
                <a:solidFill>
                  <a:srgbClr val="000000"/>
                </a:solidFill>
                <a:latin typeface="Arial"/>
                <a:ea typeface="DejaVu Sans"/>
              </a:rPr>
              <a:t>The severity of Cyclones &amp; Hurricanes – decreasing over 4 decades </a:t>
            </a:r>
            <a:endParaRPr b="0" lang="en-AU" sz="1800" spc="-1" strike="noStrike">
              <a:latin typeface="Arial"/>
            </a:endParaRPr>
          </a:p>
        </p:txBody>
      </p:sp>
      <p:pic>
        <p:nvPicPr>
          <p:cNvPr id="157" name="" descr=""/>
          <p:cNvPicPr/>
          <p:nvPr/>
        </p:nvPicPr>
        <p:blipFill>
          <a:blip r:embed="rId1"/>
          <a:stretch/>
        </p:blipFill>
        <p:spPr>
          <a:xfrm>
            <a:off x="1760760" y="1314720"/>
            <a:ext cx="6105240" cy="317160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CustomShape 1"/>
          <p:cNvSpPr/>
          <p:nvPr/>
        </p:nvSpPr>
        <p:spPr>
          <a:xfrm>
            <a:off x="504000" y="546120"/>
            <a:ext cx="9070920" cy="3052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Unadjusted Data –</a:t>
            </a:r>
            <a:r>
              <a:rPr b="0" lang="en-AU" sz="2000" spc="-1" strike="noStrike">
                <a:solidFill>
                  <a:srgbClr val="000000"/>
                </a:solidFill>
                <a:latin typeface="Arial"/>
                <a:ea typeface="DejaVu Sans"/>
              </a:rPr>
              <a:t> Durban Sth Africa (1885-1995)</a:t>
            </a:r>
            <a:endParaRPr b="0" lang="en-AU" sz="2000" spc="-1" strike="noStrike">
              <a:latin typeface="Arial"/>
            </a:endParaRPr>
          </a:p>
        </p:txBody>
      </p:sp>
      <p:pic>
        <p:nvPicPr>
          <p:cNvPr id="91" name="" descr=""/>
          <p:cNvPicPr/>
          <p:nvPr/>
        </p:nvPicPr>
        <p:blipFill>
          <a:blip r:embed="rId1"/>
          <a:stretch/>
        </p:blipFill>
        <p:spPr>
          <a:xfrm>
            <a:off x="5861160" y="2048040"/>
            <a:ext cx="3809520" cy="1961640"/>
          </a:xfrm>
          <a:prstGeom prst="rect">
            <a:avLst/>
          </a:prstGeom>
          <a:ln>
            <a:noFill/>
          </a:ln>
        </p:spPr>
      </p:pic>
      <p:pic>
        <p:nvPicPr>
          <p:cNvPr id="92" name="" descr=""/>
          <p:cNvPicPr/>
          <p:nvPr/>
        </p:nvPicPr>
        <p:blipFill>
          <a:blip r:embed="rId2"/>
          <a:stretch/>
        </p:blipFill>
        <p:spPr>
          <a:xfrm>
            <a:off x="1604880" y="1317600"/>
            <a:ext cx="3809520" cy="3371400"/>
          </a:xfrm>
          <a:prstGeom prst="rect">
            <a:avLst/>
          </a:prstGeom>
          <a:ln>
            <a:noFill/>
          </a:ln>
        </p:spPr>
      </p:pic>
      <p:sp>
        <p:nvSpPr>
          <p:cNvPr id="93" name="TextShape 2"/>
          <p:cNvSpPr txBox="1"/>
          <p:nvPr/>
        </p:nvSpPr>
        <p:spPr>
          <a:xfrm>
            <a:off x="5775120" y="4050720"/>
            <a:ext cx="3243600" cy="657000"/>
          </a:xfrm>
          <a:prstGeom prst="rect">
            <a:avLst/>
          </a:prstGeom>
          <a:noFill/>
          <a:ln>
            <a:noFill/>
          </a:ln>
        </p:spPr>
        <p:txBody>
          <a:bodyPr lIns="90000" rIns="90000" tIns="45000" bIns="45000">
            <a:spAutoFit/>
          </a:bodyPr>
          <a:p>
            <a:pPr algn="ctr"/>
            <a:r>
              <a:rPr b="0" lang="en-AU" sz="2000" spc="-1" strike="noStrike">
                <a:solidFill>
                  <a:srgbClr val="000000"/>
                </a:solidFill>
                <a:latin typeface="Arial"/>
                <a:ea typeface="DejaVu Sans"/>
              </a:rPr>
              <a:t>Average trend downwards</a:t>
            </a:r>
            <a:endParaRPr b="0" lang="en-AU" sz="2000" spc="-1" strike="noStrike">
              <a:latin typeface="Arial"/>
            </a:endParaRPr>
          </a:p>
          <a:p>
            <a:pPr algn="ctr"/>
            <a:r>
              <a:rPr b="0" lang="en-AU" sz="2000" spc="-1" strike="noStrike">
                <a:solidFill>
                  <a:srgbClr val="000000"/>
                </a:solidFill>
                <a:latin typeface="Arial"/>
                <a:ea typeface="DejaVu Sans"/>
              </a:rPr>
              <a:t>for 110 years</a:t>
            </a:r>
            <a:endParaRPr b="0" lang="en-AU" sz="20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CustomShape 1"/>
          <p:cNvSpPr/>
          <p:nvPr/>
        </p:nvSpPr>
        <p:spPr>
          <a:xfrm>
            <a:off x="504000" y="562680"/>
            <a:ext cx="9070920" cy="275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AU" sz="1800" spc="-1" strike="noStrike">
                <a:solidFill>
                  <a:srgbClr val="000000"/>
                </a:solidFill>
                <a:latin typeface="Arial"/>
                <a:ea typeface="DejaVu Sans"/>
              </a:rPr>
              <a:t>The Typhoons &amp; Tornadoes – Decreasing Severity</a:t>
            </a:r>
            <a:endParaRPr b="0" lang="en-AU" sz="1800" spc="-1" strike="noStrike">
              <a:latin typeface="Arial"/>
            </a:endParaRPr>
          </a:p>
        </p:txBody>
      </p:sp>
      <p:pic>
        <p:nvPicPr>
          <p:cNvPr id="159" name="" descr=""/>
          <p:cNvPicPr/>
          <p:nvPr/>
        </p:nvPicPr>
        <p:blipFill>
          <a:blip r:embed="rId1"/>
          <a:stretch/>
        </p:blipFill>
        <p:spPr>
          <a:xfrm>
            <a:off x="832680" y="1423800"/>
            <a:ext cx="2908800" cy="3309120"/>
          </a:xfrm>
          <a:prstGeom prst="rect">
            <a:avLst/>
          </a:prstGeom>
          <a:ln>
            <a:noFill/>
          </a:ln>
        </p:spPr>
      </p:pic>
      <p:pic>
        <p:nvPicPr>
          <p:cNvPr id="160" name="" descr=""/>
          <p:cNvPicPr/>
          <p:nvPr/>
        </p:nvPicPr>
        <p:blipFill>
          <a:blip r:embed="rId2"/>
          <a:stretch/>
        </p:blipFill>
        <p:spPr>
          <a:xfrm>
            <a:off x="4479480" y="1785240"/>
            <a:ext cx="4144680" cy="3110760"/>
          </a:xfrm>
          <a:prstGeom prst="rect">
            <a:avLst/>
          </a:prstGeom>
          <a:ln>
            <a:noFill/>
          </a:ln>
        </p:spPr>
      </p:pic>
      <p:sp>
        <p:nvSpPr>
          <p:cNvPr id="161" name="TextShape 2"/>
          <p:cNvSpPr txBox="1"/>
          <p:nvPr/>
        </p:nvSpPr>
        <p:spPr>
          <a:xfrm>
            <a:off x="3904560" y="1656360"/>
            <a:ext cx="2574000" cy="274680"/>
          </a:xfrm>
          <a:prstGeom prst="rect">
            <a:avLst/>
          </a:prstGeom>
          <a:noFill/>
          <a:ln>
            <a:noFill/>
          </a:ln>
        </p:spPr>
        <p:txBody>
          <a:bodyPr lIns="90000" rIns="90000" tIns="45000" bIns="45000">
            <a:spAutoFit/>
          </a:bodyPr>
          <a:p>
            <a:r>
              <a:rPr b="0" lang="en-AU" sz="1300" spc="-1" strike="noStrike">
                <a:latin typeface="Arial"/>
              </a:rPr>
              <a:t>Tornadoes 1950-2010</a:t>
            </a:r>
            <a:endParaRPr b="0" lang="en-AU" sz="13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CustomShape 1"/>
          <p:cNvSpPr/>
          <p:nvPr/>
        </p:nvSpPr>
        <p:spPr>
          <a:xfrm>
            <a:off x="504000" y="562680"/>
            <a:ext cx="9070920" cy="275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AU" sz="1800" spc="-1" strike="noStrike">
                <a:solidFill>
                  <a:srgbClr val="000000"/>
                </a:solidFill>
                <a:latin typeface="Arial"/>
                <a:ea typeface="DejaVu Sans"/>
              </a:rPr>
              <a:t>Burned Acreage in US – 1926 to 2020 – significant decrease</a:t>
            </a:r>
            <a:endParaRPr b="0" lang="en-AU" sz="1800" spc="-1" strike="noStrike">
              <a:latin typeface="Arial"/>
            </a:endParaRPr>
          </a:p>
        </p:txBody>
      </p:sp>
      <p:pic>
        <p:nvPicPr>
          <p:cNvPr id="163" name="" descr=""/>
          <p:cNvPicPr/>
          <p:nvPr/>
        </p:nvPicPr>
        <p:blipFill>
          <a:blip r:embed="rId1"/>
          <a:stretch/>
        </p:blipFill>
        <p:spPr>
          <a:xfrm>
            <a:off x="1338840" y="1939320"/>
            <a:ext cx="6744600" cy="3220560"/>
          </a:xfrm>
          <a:prstGeom prst="rect">
            <a:avLst/>
          </a:prstGeom>
          <a:ln>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CustomShape 1"/>
          <p:cNvSpPr/>
          <p:nvPr/>
        </p:nvSpPr>
        <p:spPr>
          <a:xfrm>
            <a:off x="504000" y="562680"/>
            <a:ext cx="9070920" cy="275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AU" sz="1800" spc="-1" strike="noStrike">
                <a:solidFill>
                  <a:srgbClr val="000000"/>
                </a:solidFill>
                <a:latin typeface="Arial"/>
                <a:ea typeface="DejaVu Sans"/>
              </a:rPr>
              <a:t>Drought severity in US – Improved wet from 1955 to 2020 </a:t>
            </a:r>
            <a:endParaRPr b="0" lang="en-AU" sz="1800" spc="-1" strike="noStrike">
              <a:latin typeface="Arial"/>
            </a:endParaRPr>
          </a:p>
        </p:txBody>
      </p:sp>
      <p:pic>
        <p:nvPicPr>
          <p:cNvPr id="165" name="" descr=""/>
          <p:cNvPicPr/>
          <p:nvPr/>
        </p:nvPicPr>
        <p:blipFill>
          <a:blip r:embed="rId1"/>
          <a:stretch/>
        </p:blipFill>
        <p:spPr>
          <a:xfrm>
            <a:off x="2136600" y="1351440"/>
            <a:ext cx="5517360" cy="3517200"/>
          </a:xfrm>
          <a:prstGeom prst="rect">
            <a:avLst/>
          </a:prstGeom>
          <a:ln>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CustomShape 1"/>
          <p:cNvSpPr/>
          <p:nvPr/>
        </p:nvSpPr>
        <p:spPr>
          <a:xfrm>
            <a:off x="504000" y="562680"/>
            <a:ext cx="9070920" cy="275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AU" sz="1800" spc="-1" strike="noStrike">
                <a:solidFill>
                  <a:srgbClr val="000000"/>
                </a:solidFill>
                <a:latin typeface="Arial"/>
                <a:ea typeface="DejaVu Sans"/>
              </a:rPr>
              <a:t>Drought severity in Australia – Improved wet from 1972 to 2010 </a:t>
            </a:r>
            <a:endParaRPr b="0" lang="en-AU" sz="1800" spc="-1" strike="noStrike">
              <a:latin typeface="Arial"/>
            </a:endParaRPr>
          </a:p>
        </p:txBody>
      </p:sp>
      <p:pic>
        <p:nvPicPr>
          <p:cNvPr id="167" name="" descr=""/>
          <p:cNvPicPr/>
          <p:nvPr/>
        </p:nvPicPr>
        <p:blipFill>
          <a:blip r:embed="rId1"/>
          <a:stretch/>
        </p:blipFill>
        <p:spPr>
          <a:xfrm>
            <a:off x="2676600" y="1400760"/>
            <a:ext cx="4514400" cy="3428640"/>
          </a:xfrm>
          <a:prstGeom prst="rect">
            <a:avLst/>
          </a:prstGeom>
          <a:ln>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CustomShape 1"/>
          <p:cNvSpPr/>
          <p:nvPr/>
        </p:nvSpPr>
        <p:spPr>
          <a:xfrm>
            <a:off x="504000" y="562680"/>
            <a:ext cx="9070920" cy="275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AU" sz="1800" spc="-1" strike="noStrike">
                <a:solidFill>
                  <a:srgbClr val="000000"/>
                </a:solidFill>
                <a:latin typeface="Arial"/>
                <a:ea typeface="DejaVu Sans"/>
              </a:rPr>
              <a:t>Sea Levels</a:t>
            </a:r>
            <a:endParaRPr b="0" lang="en-AU" sz="1800" spc="-1" strike="noStrike">
              <a:latin typeface="Arial"/>
            </a:endParaRPr>
          </a:p>
        </p:txBody>
      </p:sp>
      <p:pic>
        <p:nvPicPr>
          <p:cNvPr id="169" name="" descr=""/>
          <p:cNvPicPr/>
          <p:nvPr/>
        </p:nvPicPr>
        <p:blipFill>
          <a:blip r:embed="rId1"/>
          <a:stretch/>
        </p:blipFill>
        <p:spPr>
          <a:xfrm>
            <a:off x="3543120" y="837720"/>
            <a:ext cx="2957040" cy="4283280"/>
          </a:xfrm>
          <a:prstGeom prst="rect">
            <a:avLst/>
          </a:prstGeom>
          <a:ln>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CustomShape 1"/>
          <p:cNvSpPr/>
          <p:nvPr/>
        </p:nvSpPr>
        <p:spPr>
          <a:xfrm>
            <a:off x="504000" y="562680"/>
            <a:ext cx="9070920" cy="275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AU" sz="1800" spc="-1" strike="noStrike">
                <a:solidFill>
                  <a:srgbClr val="000000"/>
                </a:solidFill>
                <a:latin typeface="Arial"/>
                <a:ea typeface="DejaVu Sans"/>
              </a:rPr>
              <a:t>Australian Tide Gauge Data  - no real movement of the seas</a:t>
            </a:r>
            <a:endParaRPr b="0" lang="en-AU" sz="1800" spc="-1" strike="noStrike">
              <a:latin typeface="Arial"/>
            </a:endParaRPr>
          </a:p>
        </p:txBody>
      </p:sp>
      <p:pic>
        <p:nvPicPr>
          <p:cNvPr id="171" name="" descr=""/>
          <p:cNvPicPr/>
          <p:nvPr/>
        </p:nvPicPr>
        <p:blipFill>
          <a:blip r:embed="rId1"/>
          <a:stretch/>
        </p:blipFill>
        <p:spPr>
          <a:xfrm>
            <a:off x="1695240" y="1090080"/>
            <a:ext cx="5967720" cy="4190760"/>
          </a:xfrm>
          <a:prstGeom prst="rect">
            <a:avLst/>
          </a:prstGeom>
          <a:ln>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CustomShape 1"/>
          <p:cNvSpPr/>
          <p:nvPr/>
        </p:nvSpPr>
        <p:spPr>
          <a:xfrm>
            <a:off x="504000" y="562680"/>
            <a:ext cx="9070920" cy="275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AU" sz="1800" spc="-1" strike="noStrike">
                <a:solidFill>
                  <a:srgbClr val="000000"/>
                </a:solidFill>
                <a:latin typeface="Arial"/>
                <a:ea typeface="DejaVu Sans"/>
              </a:rPr>
              <a:t>HOW TO FIX THIS?</a:t>
            </a:r>
            <a:endParaRPr b="0" lang="en-AU" sz="1800" spc="-1" strike="noStrike">
              <a:latin typeface="Arial"/>
            </a:endParaRPr>
          </a:p>
        </p:txBody>
      </p:sp>
      <p:sp>
        <p:nvSpPr>
          <p:cNvPr id="173" name="TextShape 2"/>
          <p:cNvSpPr txBox="1"/>
          <p:nvPr/>
        </p:nvSpPr>
        <p:spPr>
          <a:xfrm>
            <a:off x="798120" y="1210320"/>
            <a:ext cx="8392320" cy="3217680"/>
          </a:xfrm>
          <a:prstGeom prst="rect">
            <a:avLst/>
          </a:prstGeom>
          <a:noFill/>
          <a:ln>
            <a:noFill/>
          </a:ln>
        </p:spPr>
        <p:txBody>
          <a:bodyPr lIns="90000" rIns="90000" tIns="45000" bIns="45000">
            <a:spAutoFit/>
          </a:bodyPr>
          <a:p>
            <a:r>
              <a:rPr b="0" lang="en-AU" sz="1800" spc="-1" strike="noStrike">
                <a:latin typeface="Arial"/>
              </a:rPr>
              <a:t>1. Educate the Young.  At this moment schools in all States are teaching bad science when it comes to what is happening to Australia's and the World's climate.</a:t>
            </a:r>
            <a:endParaRPr b="0" lang="en-AU" sz="1800" spc="-1" strike="noStrike">
              <a:latin typeface="Arial"/>
            </a:endParaRPr>
          </a:p>
          <a:p>
            <a:endParaRPr b="0" lang="en-AU" sz="1800" spc="-1" strike="noStrike">
              <a:latin typeface="Arial"/>
            </a:endParaRPr>
          </a:p>
          <a:p>
            <a:r>
              <a:rPr b="0" lang="en-AU" sz="1800" spc="-1" strike="noStrike">
                <a:latin typeface="Arial"/>
              </a:rPr>
              <a:t>2.  End all subsidisation of “renewables”.</a:t>
            </a:r>
            <a:endParaRPr b="0" lang="en-AU" sz="1800" spc="-1" strike="noStrike">
              <a:latin typeface="Arial"/>
            </a:endParaRPr>
          </a:p>
          <a:p>
            <a:endParaRPr b="0" lang="en-AU" sz="1800" spc="-1" strike="noStrike">
              <a:latin typeface="Arial"/>
            </a:endParaRPr>
          </a:p>
          <a:p>
            <a:r>
              <a:rPr b="0" lang="en-AU" sz="1800" spc="-1" strike="noStrike">
                <a:latin typeface="Arial"/>
              </a:rPr>
              <a:t>3.  Take all statutory action to allow nuclear research and the nuclear industry, in all its forms, to flourish in this country.</a:t>
            </a:r>
            <a:endParaRPr b="0" lang="en-AU" sz="1800" spc="-1" strike="noStrike">
              <a:latin typeface="Arial"/>
            </a:endParaRPr>
          </a:p>
          <a:p>
            <a:endParaRPr b="0" lang="en-AU" sz="1800" spc="-1" strike="noStrike">
              <a:latin typeface="Arial"/>
            </a:endParaRPr>
          </a:p>
          <a:p>
            <a:r>
              <a:rPr b="0" lang="en-AU" sz="1800" spc="-1" strike="noStrike">
                <a:latin typeface="Arial"/>
              </a:rPr>
              <a:t>4.  Collocate modular nuclear reactors at existing coal fired power stations.  This would greatly speed up implementation, significantly reduce the cost of implementation and dramatically reduce the cost of electricity in this country.</a:t>
            </a:r>
            <a:endParaRPr b="0" lang="en-AU"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4" name="" descr=""/>
          <p:cNvPicPr/>
          <p:nvPr/>
        </p:nvPicPr>
        <p:blipFill>
          <a:blip r:embed="rId1"/>
          <a:stretch/>
        </p:blipFill>
        <p:spPr>
          <a:xfrm>
            <a:off x="1386720" y="1116000"/>
            <a:ext cx="3286440" cy="4060800"/>
          </a:xfrm>
          <a:prstGeom prst="rect">
            <a:avLst/>
          </a:prstGeom>
          <a:ln>
            <a:noFill/>
          </a:ln>
        </p:spPr>
      </p:pic>
      <p:sp>
        <p:nvSpPr>
          <p:cNvPr id="95" name="CustomShape 1"/>
          <p:cNvSpPr/>
          <p:nvPr/>
        </p:nvSpPr>
        <p:spPr>
          <a:xfrm>
            <a:off x="504000" y="546120"/>
            <a:ext cx="9070920" cy="3052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Unadjusted Data –</a:t>
            </a:r>
            <a:r>
              <a:rPr b="0" lang="en-AU" sz="2000" spc="-1" strike="noStrike">
                <a:solidFill>
                  <a:srgbClr val="000000"/>
                </a:solidFill>
                <a:latin typeface="Arial"/>
                <a:ea typeface="DejaVu Sans"/>
              </a:rPr>
              <a:t> Sierra Leone (1885-1995)</a:t>
            </a:r>
            <a:endParaRPr b="0" lang="en-AU" sz="2000" spc="-1" strike="noStrike">
              <a:latin typeface="Arial"/>
            </a:endParaRPr>
          </a:p>
        </p:txBody>
      </p:sp>
      <p:pic>
        <p:nvPicPr>
          <p:cNvPr id="96" name="" descr=""/>
          <p:cNvPicPr/>
          <p:nvPr/>
        </p:nvPicPr>
        <p:blipFill>
          <a:blip r:embed="rId2"/>
          <a:stretch/>
        </p:blipFill>
        <p:spPr>
          <a:xfrm>
            <a:off x="5097240" y="1863360"/>
            <a:ext cx="3809520" cy="1971360"/>
          </a:xfrm>
          <a:prstGeom prst="rect">
            <a:avLst/>
          </a:prstGeom>
          <a:ln>
            <a:noFill/>
          </a:ln>
        </p:spPr>
      </p:pic>
      <p:sp>
        <p:nvSpPr>
          <p:cNvPr id="97" name="TextShape 2"/>
          <p:cNvSpPr txBox="1"/>
          <p:nvPr/>
        </p:nvSpPr>
        <p:spPr>
          <a:xfrm>
            <a:off x="5775120" y="4050720"/>
            <a:ext cx="3243600" cy="657000"/>
          </a:xfrm>
          <a:prstGeom prst="rect">
            <a:avLst/>
          </a:prstGeom>
          <a:noFill/>
          <a:ln>
            <a:noFill/>
          </a:ln>
        </p:spPr>
        <p:txBody>
          <a:bodyPr lIns="90000" rIns="90000" tIns="45000" bIns="45000">
            <a:spAutoFit/>
          </a:bodyPr>
          <a:p>
            <a:pPr algn="ctr"/>
            <a:r>
              <a:rPr b="0" lang="en-AU" sz="2000" spc="-1" strike="noStrike">
                <a:solidFill>
                  <a:srgbClr val="000000"/>
                </a:solidFill>
                <a:latin typeface="Arial"/>
                <a:ea typeface="DejaVu Sans"/>
              </a:rPr>
              <a:t>Average trend downwards</a:t>
            </a:r>
            <a:endParaRPr b="0" lang="en-AU" sz="2000" spc="-1" strike="noStrike">
              <a:latin typeface="Arial"/>
            </a:endParaRPr>
          </a:p>
          <a:p>
            <a:pPr algn="ctr"/>
            <a:r>
              <a:rPr b="0" lang="en-AU" sz="2000" spc="-1" strike="noStrike">
                <a:solidFill>
                  <a:srgbClr val="000000"/>
                </a:solidFill>
                <a:latin typeface="Arial"/>
                <a:ea typeface="DejaVu Sans"/>
              </a:rPr>
              <a:t>for 110 years</a:t>
            </a:r>
            <a:endParaRPr b="0" lang="en-AU"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8" name="" descr=""/>
          <p:cNvPicPr/>
          <p:nvPr/>
        </p:nvPicPr>
        <p:blipFill>
          <a:blip r:embed="rId1"/>
          <a:stretch/>
        </p:blipFill>
        <p:spPr>
          <a:xfrm>
            <a:off x="1115640" y="1014840"/>
            <a:ext cx="4022640" cy="4172760"/>
          </a:xfrm>
          <a:prstGeom prst="rect">
            <a:avLst/>
          </a:prstGeom>
          <a:ln>
            <a:noFill/>
          </a:ln>
        </p:spPr>
      </p:pic>
      <p:sp>
        <p:nvSpPr>
          <p:cNvPr id="99" name="CustomShape 1"/>
          <p:cNvSpPr/>
          <p:nvPr/>
        </p:nvSpPr>
        <p:spPr>
          <a:xfrm>
            <a:off x="504000" y="546120"/>
            <a:ext cx="9070920" cy="3052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Unadjusted Data –</a:t>
            </a:r>
            <a:r>
              <a:rPr b="0" lang="en-AU" sz="2000" spc="-1" strike="noStrike">
                <a:solidFill>
                  <a:srgbClr val="000000"/>
                </a:solidFill>
                <a:latin typeface="Arial"/>
                <a:ea typeface="DejaVu Sans"/>
              </a:rPr>
              <a:t> Syowa Antactica (1960-2020)</a:t>
            </a:r>
            <a:endParaRPr b="0" lang="en-AU" sz="2000" spc="-1" strike="noStrike">
              <a:latin typeface="Arial"/>
            </a:endParaRPr>
          </a:p>
        </p:txBody>
      </p:sp>
      <p:pic>
        <p:nvPicPr>
          <p:cNvPr id="100" name="" descr=""/>
          <p:cNvPicPr/>
          <p:nvPr/>
        </p:nvPicPr>
        <p:blipFill>
          <a:blip r:embed="rId2"/>
          <a:stretch/>
        </p:blipFill>
        <p:spPr>
          <a:xfrm>
            <a:off x="5180760" y="1014840"/>
            <a:ext cx="3809520" cy="3018960"/>
          </a:xfrm>
          <a:prstGeom prst="rect">
            <a:avLst/>
          </a:prstGeom>
          <a:ln>
            <a:noFill/>
          </a:ln>
        </p:spPr>
      </p:pic>
      <p:sp>
        <p:nvSpPr>
          <p:cNvPr id="101" name="TextShape 2"/>
          <p:cNvSpPr txBox="1"/>
          <p:nvPr/>
        </p:nvSpPr>
        <p:spPr>
          <a:xfrm>
            <a:off x="5595120" y="4230720"/>
            <a:ext cx="3243600" cy="657000"/>
          </a:xfrm>
          <a:prstGeom prst="rect">
            <a:avLst/>
          </a:prstGeom>
          <a:noFill/>
          <a:ln>
            <a:noFill/>
          </a:ln>
        </p:spPr>
        <p:txBody>
          <a:bodyPr lIns="90000" rIns="90000" tIns="45000" bIns="45000">
            <a:spAutoFit/>
          </a:bodyPr>
          <a:p>
            <a:pPr algn="ctr"/>
            <a:r>
              <a:rPr b="0" lang="en-AU" sz="2000" spc="-1" strike="noStrike">
                <a:solidFill>
                  <a:srgbClr val="000000"/>
                </a:solidFill>
                <a:latin typeface="Arial"/>
                <a:ea typeface="DejaVu Sans"/>
              </a:rPr>
              <a:t>Average trend downwards</a:t>
            </a:r>
            <a:endParaRPr b="0" lang="en-AU" sz="2000" spc="-1" strike="noStrike">
              <a:latin typeface="Arial"/>
            </a:endParaRPr>
          </a:p>
          <a:p>
            <a:pPr algn="ctr"/>
            <a:r>
              <a:rPr b="0" lang="en-AU" sz="2000" spc="-1" strike="noStrike">
                <a:solidFill>
                  <a:srgbClr val="000000"/>
                </a:solidFill>
                <a:latin typeface="Arial"/>
                <a:ea typeface="DejaVu Sans"/>
              </a:rPr>
              <a:t>for 60 years</a:t>
            </a:r>
            <a:endParaRPr b="0" lang="en-AU"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2" name="" descr=""/>
          <p:cNvPicPr/>
          <p:nvPr/>
        </p:nvPicPr>
        <p:blipFill>
          <a:blip r:embed="rId1"/>
          <a:stretch/>
        </p:blipFill>
        <p:spPr>
          <a:xfrm>
            <a:off x="776160" y="851400"/>
            <a:ext cx="5418000" cy="4475880"/>
          </a:xfrm>
          <a:prstGeom prst="rect">
            <a:avLst/>
          </a:prstGeom>
          <a:ln>
            <a:noFill/>
          </a:ln>
        </p:spPr>
      </p:pic>
      <p:sp>
        <p:nvSpPr>
          <p:cNvPr id="103" name="CustomShape 1"/>
          <p:cNvSpPr/>
          <p:nvPr/>
        </p:nvSpPr>
        <p:spPr>
          <a:xfrm>
            <a:off x="504000" y="546120"/>
            <a:ext cx="9070920" cy="3052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Unadjusted Data –</a:t>
            </a:r>
            <a:r>
              <a:rPr b="0" lang="en-AU" sz="2000" spc="-1" strike="noStrike">
                <a:solidFill>
                  <a:srgbClr val="000000"/>
                </a:solidFill>
                <a:latin typeface="Arial"/>
                <a:ea typeface="DejaVu Sans"/>
              </a:rPr>
              <a:t> Quixeramobim Brazil (1896-2009)</a:t>
            </a:r>
            <a:endParaRPr b="0" lang="en-AU" sz="2000" spc="-1" strike="noStrike">
              <a:latin typeface="Arial"/>
            </a:endParaRPr>
          </a:p>
        </p:txBody>
      </p:sp>
      <p:pic>
        <p:nvPicPr>
          <p:cNvPr id="104" name="" descr=""/>
          <p:cNvPicPr/>
          <p:nvPr/>
        </p:nvPicPr>
        <p:blipFill>
          <a:blip r:embed="rId2"/>
          <a:stretch/>
        </p:blipFill>
        <p:spPr>
          <a:xfrm>
            <a:off x="5414760" y="2192040"/>
            <a:ext cx="3809520" cy="1314000"/>
          </a:xfrm>
          <a:prstGeom prst="rect">
            <a:avLst/>
          </a:prstGeom>
          <a:ln>
            <a:noFill/>
          </a:ln>
        </p:spPr>
      </p:pic>
      <p:sp>
        <p:nvSpPr>
          <p:cNvPr id="105" name="TextShape 2"/>
          <p:cNvSpPr txBox="1"/>
          <p:nvPr/>
        </p:nvSpPr>
        <p:spPr>
          <a:xfrm>
            <a:off x="5775120" y="4050360"/>
            <a:ext cx="3243600" cy="657000"/>
          </a:xfrm>
          <a:prstGeom prst="rect">
            <a:avLst/>
          </a:prstGeom>
          <a:noFill/>
          <a:ln>
            <a:noFill/>
          </a:ln>
        </p:spPr>
        <p:txBody>
          <a:bodyPr lIns="90000" rIns="90000" tIns="45000" bIns="45000">
            <a:spAutoFit/>
          </a:bodyPr>
          <a:p>
            <a:pPr algn="ctr"/>
            <a:r>
              <a:rPr b="0" lang="en-AU" sz="2000" spc="-1" strike="noStrike">
                <a:solidFill>
                  <a:srgbClr val="000000"/>
                </a:solidFill>
                <a:latin typeface="Arial"/>
                <a:ea typeface="DejaVu Sans"/>
              </a:rPr>
              <a:t>Average trend downwards</a:t>
            </a:r>
            <a:endParaRPr b="0" lang="en-AU" sz="2000" spc="-1" strike="noStrike">
              <a:latin typeface="Arial"/>
            </a:endParaRPr>
          </a:p>
          <a:p>
            <a:pPr algn="ctr"/>
            <a:r>
              <a:rPr b="0" lang="en-AU" sz="2000" spc="-1" strike="noStrike">
                <a:solidFill>
                  <a:srgbClr val="000000"/>
                </a:solidFill>
                <a:latin typeface="Arial"/>
                <a:ea typeface="DejaVu Sans"/>
              </a:rPr>
              <a:t>for 113 years</a:t>
            </a:r>
            <a:endParaRPr b="0" lang="en-AU"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CustomShape 1"/>
          <p:cNvSpPr/>
          <p:nvPr/>
        </p:nvSpPr>
        <p:spPr>
          <a:xfrm>
            <a:off x="504000" y="546120"/>
            <a:ext cx="9070920" cy="3052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Unadjusted &amp; Adjusted Data –</a:t>
            </a:r>
            <a:r>
              <a:rPr b="0" lang="en-AU" sz="2000" spc="-1" strike="noStrike">
                <a:solidFill>
                  <a:srgbClr val="000000"/>
                </a:solidFill>
                <a:latin typeface="Arial"/>
                <a:ea typeface="DejaVu Sans"/>
              </a:rPr>
              <a:t> Australia (1877-2016)</a:t>
            </a:r>
            <a:endParaRPr b="0" lang="en-AU" sz="2000" spc="-1" strike="noStrike">
              <a:latin typeface="Arial"/>
            </a:endParaRPr>
          </a:p>
        </p:txBody>
      </p:sp>
      <p:pic>
        <p:nvPicPr>
          <p:cNvPr id="107" name="" descr=""/>
          <p:cNvPicPr/>
          <p:nvPr/>
        </p:nvPicPr>
        <p:blipFill>
          <a:blip r:embed="rId1"/>
          <a:stretch/>
        </p:blipFill>
        <p:spPr>
          <a:xfrm>
            <a:off x="1184040" y="2189520"/>
            <a:ext cx="3809520" cy="1714320"/>
          </a:xfrm>
          <a:prstGeom prst="rect">
            <a:avLst/>
          </a:prstGeom>
          <a:ln>
            <a:noFill/>
          </a:ln>
        </p:spPr>
      </p:pic>
      <p:pic>
        <p:nvPicPr>
          <p:cNvPr id="108" name="" descr=""/>
          <p:cNvPicPr/>
          <p:nvPr/>
        </p:nvPicPr>
        <p:blipFill>
          <a:blip r:embed="rId2"/>
          <a:stretch/>
        </p:blipFill>
        <p:spPr>
          <a:xfrm>
            <a:off x="5208840" y="2091960"/>
            <a:ext cx="3809520" cy="1942920"/>
          </a:xfrm>
          <a:prstGeom prst="rect">
            <a:avLst/>
          </a:prstGeom>
          <a:ln>
            <a:noFill/>
          </a:ln>
        </p:spPr>
      </p:pic>
      <p:sp>
        <p:nvSpPr>
          <p:cNvPr id="109" name="TextShape 2"/>
          <p:cNvSpPr txBox="1"/>
          <p:nvPr/>
        </p:nvSpPr>
        <p:spPr>
          <a:xfrm>
            <a:off x="1147320" y="4707720"/>
            <a:ext cx="7416720" cy="657000"/>
          </a:xfrm>
          <a:prstGeom prst="rect">
            <a:avLst/>
          </a:prstGeom>
          <a:noFill/>
          <a:ln>
            <a:noFill/>
          </a:ln>
        </p:spPr>
        <p:txBody>
          <a:bodyPr lIns="90000" rIns="90000" tIns="45000" bIns="45000">
            <a:spAutoFit/>
          </a:bodyPr>
          <a:p>
            <a:r>
              <a:rPr b="0" lang="en-AU" sz="2000" spc="-1" strike="noStrike">
                <a:solidFill>
                  <a:srgbClr val="000000"/>
                </a:solidFill>
                <a:latin typeface="Arial"/>
                <a:ea typeface="DejaVu Sans"/>
              </a:rPr>
              <a:t>Data taken from “long term</a:t>
            </a:r>
            <a:r>
              <a:rPr b="0" lang="en-AU" sz="2000" spc="-1" strike="noStrike">
                <a:solidFill>
                  <a:srgbClr val="000000"/>
                </a:solidFill>
                <a:latin typeface="Arial"/>
                <a:ea typeface="DejaVu Sans"/>
              </a:rPr>
              <a:t>” weather stations</a:t>
            </a:r>
            <a:endParaRPr b="0" lang="en-AU" sz="2000" spc="-1" strike="noStrike">
              <a:latin typeface="Arial"/>
            </a:endParaRPr>
          </a:p>
          <a:p>
            <a:r>
              <a:rPr b="0" lang="en-AU" sz="2000" spc="-1" strike="noStrike">
                <a:solidFill>
                  <a:srgbClr val="000000"/>
                </a:solidFill>
                <a:latin typeface="Arial"/>
                <a:ea typeface="DejaVu Sans"/>
              </a:rPr>
              <a:t>As @March 2021 BoM Map indicates there are 2,641 stations</a:t>
            </a:r>
            <a:endParaRPr b="0" lang="en-AU" sz="2000" spc="-1" strike="noStrike">
              <a:latin typeface="Arial"/>
            </a:endParaRPr>
          </a:p>
        </p:txBody>
      </p:sp>
      <p:sp>
        <p:nvSpPr>
          <p:cNvPr id="110" name="TextShape 3"/>
          <p:cNvSpPr txBox="1"/>
          <p:nvPr/>
        </p:nvSpPr>
        <p:spPr>
          <a:xfrm>
            <a:off x="5775120" y="4050720"/>
            <a:ext cx="3243600" cy="657000"/>
          </a:xfrm>
          <a:prstGeom prst="rect">
            <a:avLst/>
          </a:prstGeom>
          <a:noFill/>
          <a:ln>
            <a:noFill/>
          </a:ln>
        </p:spPr>
        <p:txBody>
          <a:bodyPr lIns="90000" rIns="90000" tIns="45000" bIns="45000">
            <a:spAutoFit/>
          </a:bodyPr>
          <a:p>
            <a:pPr algn="ctr"/>
            <a:r>
              <a:rPr b="0" lang="en-AU" sz="2000" spc="-1" strike="noStrike">
                <a:solidFill>
                  <a:srgbClr val="000000"/>
                </a:solidFill>
                <a:latin typeface="Arial"/>
                <a:ea typeface="DejaVu Sans"/>
              </a:rPr>
              <a:t>Average trend downwards</a:t>
            </a:r>
            <a:endParaRPr b="0" lang="en-AU" sz="2000" spc="-1" strike="noStrike">
              <a:latin typeface="Arial"/>
            </a:endParaRPr>
          </a:p>
          <a:p>
            <a:pPr algn="ctr"/>
            <a:r>
              <a:rPr b="0" lang="en-AU" sz="2000" spc="-1" strike="noStrike">
                <a:solidFill>
                  <a:srgbClr val="000000"/>
                </a:solidFill>
                <a:latin typeface="Arial"/>
                <a:ea typeface="DejaVu Sans"/>
              </a:rPr>
              <a:t>for 139 years</a:t>
            </a:r>
            <a:endParaRPr b="0" lang="en-AU"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CustomShape 1"/>
          <p:cNvSpPr/>
          <p:nvPr/>
        </p:nvSpPr>
        <p:spPr>
          <a:xfrm>
            <a:off x="504000" y="393840"/>
            <a:ext cx="9070920" cy="61020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Replaced Large Stevenson Screens for Smaller Ones</a:t>
            </a:r>
            <a:br/>
            <a:r>
              <a:rPr b="1" lang="en-AU" sz="2000" spc="-1" strike="noStrike">
                <a:solidFill>
                  <a:srgbClr val="000000"/>
                </a:solidFill>
                <a:latin typeface="Arial"/>
                <a:ea typeface="DejaVu Sans"/>
              </a:rPr>
              <a:t>and analogue for digital without running in parallel to calibrate</a:t>
            </a:r>
            <a:endParaRPr b="0" lang="en-AU" sz="2000" spc="-1" strike="noStrike">
              <a:latin typeface="Arial"/>
            </a:endParaRPr>
          </a:p>
        </p:txBody>
      </p:sp>
      <p:pic>
        <p:nvPicPr>
          <p:cNvPr id="112" name="" descr=""/>
          <p:cNvPicPr/>
          <p:nvPr/>
        </p:nvPicPr>
        <p:blipFill>
          <a:blip r:embed="rId1"/>
          <a:stretch/>
        </p:blipFill>
        <p:spPr>
          <a:xfrm>
            <a:off x="3012120" y="1630080"/>
            <a:ext cx="3285720" cy="328572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CustomShape 1"/>
          <p:cNvSpPr/>
          <p:nvPr/>
        </p:nvSpPr>
        <p:spPr>
          <a:xfrm>
            <a:off x="504000" y="546120"/>
            <a:ext cx="9070920" cy="3052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Homogenisation consistently raises the temperature</a:t>
            </a:r>
            <a:endParaRPr b="0" lang="en-AU" sz="2000" spc="-1" strike="noStrike">
              <a:latin typeface="Arial"/>
            </a:endParaRPr>
          </a:p>
        </p:txBody>
      </p:sp>
      <p:pic>
        <p:nvPicPr>
          <p:cNvPr id="114" name="" descr=""/>
          <p:cNvPicPr/>
          <p:nvPr/>
        </p:nvPicPr>
        <p:blipFill>
          <a:blip r:embed="rId1"/>
          <a:stretch/>
        </p:blipFill>
        <p:spPr>
          <a:xfrm>
            <a:off x="2057760" y="1428480"/>
            <a:ext cx="6009120" cy="3475440"/>
          </a:xfrm>
          <a:prstGeom prst="rect">
            <a:avLst/>
          </a:prstGeom>
          <a:ln>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879</TotalTime>
  <Application>LibreOffice/6.1.5.2$Linux_X86_64 LibreOffice_project/10$Build-2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2021-03-26T06:40:47Z</dcterms:created>
  <dc:creator>Kevin Loughrey</dc:creator>
  <dc:description/>
  <dc:language>en-AU</dc:language>
  <cp:lastModifiedBy>Kevin Loughrey</cp:lastModifiedBy>
  <cp:lastPrinted>2021-04-15T19:30:49Z</cp:lastPrinted>
  <dcterms:modified xsi:type="dcterms:W3CDTF">2021-04-15T19:30:58Z</dcterms:modified>
  <cp:revision>93</cp:revision>
  <dc:subject/>
  <dc:title/>
</cp:coreProperties>
</file>